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295" r:id="rId3"/>
    <p:sldId id="287" r:id="rId4"/>
    <p:sldId id="312" r:id="rId5"/>
    <p:sldId id="284" r:id="rId6"/>
    <p:sldId id="285" r:id="rId7"/>
    <p:sldId id="268" r:id="rId8"/>
    <p:sldId id="257" r:id="rId9"/>
    <p:sldId id="278" r:id="rId10"/>
    <p:sldId id="262" r:id="rId11"/>
    <p:sldId id="315" r:id="rId12"/>
    <p:sldId id="316" r:id="rId13"/>
    <p:sldId id="261" r:id="rId14"/>
    <p:sldId id="301" r:id="rId15"/>
    <p:sldId id="302" r:id="rId16"/>
    <p:sldId id="303" r:id="rId17"/>
    <p:sldId id="304" r:id="rId18"/>
    <p:sldId id="305" r:id="rId19"/>
    <p:sldId id="275" r:id="rId20"/>
    <p:sldId id="313" r:id="rId21"/>
    <p:sldId id="296" r:id="rId22"/>
    <p:sldId id="307" r:id="rId23"/>
    <p:sldId id="310" r:id="rId24"/>
    <p:sldId id="311" r:id="rId25"/>
    <p:sldId id="286" r:id="rId26"/>
    <p:sldId id="288" r:id="rId27"/>
    <p:sldId id="314" r:id="rId28"/>
  </p:sldIdLst>
  <p:sldSz cx="9144000" cy="5715000" type="screen16x10"/>
  <p:notesSz cx="6858000" cy="919956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3" autoAdjust="0"/>
    <p:restoredTop sz="94635" autoAdjust="0"/>
  </p:normalViewPr>
  <p:slideViewPr>
    <p:cSldViewPr>
      <p:cViewPr varScale="1">
        <p:scale>
          <a:sx n="83" d="100"/>
          <a:sy n="83" d="100"/>
        </p:scale>
        <p:origin x="750" y="10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5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78EA65D-D636-3C49-82D4-A98E850B2480}"/>
              </a:ext>
            </a:extLst>
          </p:cNvPr>
          <p:cNvSpPr>
            <a:spLocks noGrp="1" noChangeArrowheads="1"/>
          </p:cNvSpPr>
          <p:nvPr>
            <p:ph type="hdr" sz="quarter"/>
          </p:nvPr>
        </p:nvSpPr>
        <p:spPr bwMode="auto">
          <a:xfrm>
            <a:off x="0" y="0"/>
            <a:ext cx="2971800" cy="460375"/>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fontAlgn="auto" hangingPunct="1">
              <a:spcBef>
                <a:spcPts val="0"/>
              </a:spcBef>
              <a:spcAft>
                <a:spcPts val="0"/>
              </a:spcAft>
              <a:defRPr sz="1200">
                <a:latin typeface="+mn-lt"/>
              </a:defRPr>
            </a:lvl1pPr>
          </a:lstStyle>
          <a:p>
            <a:pPr>
              <a:defRPr/>
            </a:pPr>
            <a:endParaRPr lang="en-US" altLang="en-US" dirty="0"/>
          </a:p>
        </p:txBody>
      </p:sp>
      <p:sp>
        <p:nvSpPr>
          <p:cNvPr id="39939" name="Rectangle 3">
            <a:extLst>
              <a:ext uri="{FF2B5EF4-FFF2-40B4-BE49-F238E27FC236}">
                <a16:creationId xmlns:a16="http://schemas.microsoft.com/office/drawing/2014/main" id="{B0A7FF0F-F961-1C4B-A643-DDC74DA9A3BA}"/>
              </a:ext>
            </a:extLst>
          </p:cNvPr>
          <p:cNvSpPr>
            <a:spLocks noGrp="1" noChangeArrowheads="1"/>
          </p:cNvSpPr>
          <p:nvPr>
            <p:ph type="dt" sz="quarter" idx="1"/>
          </p:nvPr>
        </p:nvSpPr>
        <p:spPr bwMode="auto">
          <a:xfrm>
            <a:off x="3884613" y="0"/>
            <a:ext cx="2971800" cy="460375"/>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endParaRPr lang="en-US" altLang="en-US" dirty="0"/>
          </a:p>
        </p:txBody>
      </p:sp>
      <p:sp>
        <p:nvSpPr>
          <p:cNvPr id="39940" name="Rectangle 4">
            <a:extLst>
              <a:ext uri="{FF2B5EF4-FFF2-40B4-BE49-F238E27FC236}">
                <a16:creationId xmlns:a16="http://schemas.microsoft.com/office/drawing/2014/main" id="{B1BB1EB8-C8E8-6F4A-9737-3FF5244F1989}"/>
              </a:ext>
            </a:extLst>
          </p:cNvPr>
          <p:cNvSpPr>
            <a:spLocks noGrp="1" noChangeArrowheads="1"/>
          </p:cNvSpPr>
          <p:nvPr>
            <p:ph type="ftr" sz="quarter" idx="2"/>
          </p:nvPr>
        </p:nvSpPr>
        <p:spPr bwMode="auto">
          <a:xfrm>
            <a:off x="0" y="8737600"/>
            <a:ext cx="2971800" cy="460375"/>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fontAlgn="auto" hangingPunct="1">
              <a:spcBef>
                <a:spcPts val="0"/>
              </a:spcBef>
              <a:spcAft>
                <a:spcPts val="0"/>
              </a:spcAft>
              <a:defRPr sz="1200">
                <a:latin typeface="+mn-lt"/>
              </a:defRPr>
            </a:lvl1pPr>
          </a:lstStyle>
          <a:p>
            <a:pPr>
              <a:defRPr/>
            </a:pPr>
            <a:endParaRPr lang="en-US" altLang="en-US" dirty="0"/>
          </a:p>
        </p:txBody>
      </p:sp>
      <p:sp>
        <p:nvSpPr>
          <p:cNvPr id="39941" name="Rectangle 5">
            <a:extLst>
              <a:ext uri="{FF2B5EF4-FFF2-40B4-BE49-F238E27FC236}">
                <a16:creationId xmlns:a16="http://schemas.microsoft.com/office/drawing/2014/main" id="{4A09827D-8ACF-FA4A-A383-F7DB1FDB7151}"/>
              </a:ext>
            </a:extLst>
          </p:cNvPr>
          <p:cNvSpPr>
            <a:spLocks noGrp="1" noChangeArrowheads="1"/>
          </p:cNvSpPr>
          <p:nvPr>
            <p:ph type="sldNum" sz="quarter" idx="3"/>
          </p:nvPr>
        </p:nvSpPr>
        <p:spPr bwMode="auto">
          <a:xfrm>
            <a:off x="3884613" y="8737600"/>
            <a:ext cx="2971800" cy="460375"/>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fontAlgn="auto" hangingPunct="1">
              <a:spcBef>
                <a:spcPts val="0"/>
              </a:spcBef>
              <a:spcAft>
                <a:spcPts val="0"/>
              </a:spcAft>
              <a:defRPr sz="1200">
                <a:latin typeface="+mn-lt"/>
              </a:defRPr>
            </a:lvl1pPr>
          </a:lstStyle>
          <a:p>
            <a:pPr>
              <a:defRPr/>
            </a:pPr>
            <a:fld id="{5CEEA4CB-2DC6-B540-806C-3599DE61E8E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B3626A2A-3335-5A4B-BD2D-93E44104E4E9}" type="datetimeFigureOut">
              <a:rPr lang="en-US" smtClean="0"/>
              <a:t>7/27/2021</a:t>
            </a:fld>
            <a:endParaRPr lang="en-US" dirty="0"/>
          </a:p>
        </p:txBody>
      </p:sp>
      <p:sp>
        <p:nvSpPr>
          <p:cNvPr id="4" name="Slide Image Placeholder 3"/>
          <p:cNvSpPr>
            <a:spLocks noGrp="1" noRot="1" noChangeAspect="1"/>
          </p:cNvSpPr>
          <p:nvPr>
            <p:ph type="sldImg" idx="2"/>
          </p:nvPr>
        </p:nvSpPr>
        <p:spPr>
          <a:xfrm>
            <a:off x="944563" y="1149350"/>
            <a:ext cx="4968875" cy="3105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7538"/>
            <a:ext cx="5486400" cy="36226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37600"/>
            <a:ext cx="2971800"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37600"/>
            <a:ext cx="2971800" cy="461963"/>
          </a:xfrm>
          <a:prstGeom prst="rect">
            <a:avLst/>
          </a:prstGeom>
        </p:spPr>
        <p:txBody>
          <a:bodyPr vert="horz" lIns="91440" tIns="45720" rIns="91440" bIns="45720" rtlCol="0" anchor="b"/>
          <a:lstStyle>
            <a:lvl1pPr algn="r">
              <a:defRPr sz="1200"/>
            </a:lvl1pPr>
          </a:lstStyle>
          <a:p>
            <a:fld id="{5C410F23-6BB0-234B-B4AD-E23799D15989}" type="slidenum">
              <a:rPr lang="en-US" smtClean="0"/>
              <a:t>‹#›</a:t>
            </a:fld>
            <a:endParaRPr lang="en-US" dirty="0"/>
          </a:p>
        </p:txBody>
      </p:sp>
    </p:spTree>
    <p:extLst>
      <p:ext uri="{BB962C8B-B14F-4D97-AF65-F5344CB8AC3E}">
        <p14:creationId xmlns:p14="http://schemas.microsoft.com/office/powerpoint/2010/main" val="384600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410F23-6BB0-234B-B4AD-E23799D15989}" type="slidenum">
              <a:rPr lang="en-US" smtClean="0"/>
              <a:t>1</a:t>
            </a:fld>
            <a:endParaRPr lang="en-US" dirty="0"/>
          </a:p>
        </p:txBody>
      </p:sp>
    </p:spTree>
    <p:extLst>
      <p:ext uri="{BB962C8B-B14F-4D97-AF65-F5344CB8AC3E}">
        <p14:creationId xmlns:p14="http://schemas.microsoft.com/office/powerpoint/2010/main" val="393058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8815F77-C844-2641-902B-B705B0A90A34}"/>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52493B79-DEFF-8A4B-8850-0714187643E1}"/>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662295A3-3F5E-8C4D-A244-571CB3D8E08E}"/>
              </a:ext>
            </a:extLst>
          </p:cNvPr>
          <p:cNvSpPr>
            <a:spLocks noGrp="1"/>
          </p:cNvSpPr>
          <p:nvPr>
            <p:ph type="sldNum" sz="quarter" idx="12"/>
          </p:nvPr>
        </p:nvSpPr>
        <p:spPr/>
        <p:txBody>
          <a:bodyPr/>
          <a:lstStyle>
            <a:lvl1pPr>
              <a:defRPr/>
            </a:lvl1pPr>
          </a:lstStyle>
          <a:p>
            <a:pPr>
              <a:defRPr/>
            </a:pPr>
            <a:fld id="{58931CC3-5D0F-034F-A8B1-7748CB8D9A39}" type="slidenum">
              <a:rPr lang="en-US" altLang="en-US"/>
              <a:pPr>
                <a:defRPr/>
              </a:pPr>
              <a:t>‹#›</a:t>
            </a:fld>
            <a:endParaRPr lang="en-US" altLang="en-US" dirty="0"/>
          </a:p>
        </p:txBody>
      </p:sp>
    </p:spTree>
    <p:extLst>
      <p:ext uri="{BB962C8B-B14F-4D97-AF65-F5344CB8AC3E}">
        <p14:creationId xmlns:p14="http://schemas.microsoft.com/office/powerpoint/2010/main" val="137120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FCFD28-7386-3D4C-A552-B3BE802D3200}"/>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25325328-1265-AD40-AC0C-AA94FCCE53B5}"/>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0D3CA835-BD07-0746-B04C-712685BA5359}"/>
              </a:ext>
            </a:extLst>
          </p:cNvPr>
          <p:cNvSpPr>
            <a:spLocks noGrp="1"/>
          </p:cNvSpPr>
          <p:nvPr>
            <p:ph type="sldNum" sz="quarter" idx="12"/>
          </p:nvPr>
        </p:nvSpPr>
        <p:spPr/>
        <p:txBody>
          <a:bodyPr/>
          <a:lstStyle>
            <a:lvl1pPr>
              <a:defRPr/>
            </a:lvl1pPr>
          </a:lstStyle>
          <a:p>
            <a:pPr>
              <a:defRPr/>
            </a:pPr>
            <a:fld id="{00C9C238-EC98-2947-876E-68FC77F5404D}" type="slidenum">
              <a:rPr lang="en-US" altLang="en-US"/>
              <a:pPr>
                <a:defRPr/>
              </a:pPr>
              <a:t>‹#›</a:t>
            </a:fld>
            <a:endParaRPr lang="en-US" altLang="en-US" dirty="0"/>
          </a:p>
        </p:txBody>
      </p:sp>
    </p:spTree>
    <p:extLst>
      <p:ext uri="{BB962C8B-B14F-4D97-AF65-F5344CB8AC3E}">
        <p14:creationId xmlns:p14="http://schemas.microsoft.com/office/powerpoint/2010/main" val="420023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920F76-B2A3-6447-B5D4-E59219F63440}"/>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199F93C3-B5CF-1346-81BA-147EEA2AD839}"/>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57207AF7-F233-8B47-B581-A1B2A8612217}"/>
              </a:ext>
            </a:extLst>
          </p:cNvPr>
          <p:cNvSpPr>
            <a:spLocks noGrp="1"/>
          </p:cNvSpPr>
          <p:nvPr>
            <p:ph type="sldNum" sz="quarter" idx="12"/>
          </p:nvPr>
        </p:nvSpPr>
        <p:spPr/>
        <p:txBody>
          <a:bodyPr/>
          <a:lstStyle>
            <a:lvl1pPr>
              <a:defRPr/>
            </a:lvl1pPr>
          </a:lstStyle>
          <a:p>
            <a:pPr>
              <a:defRPr/>
            </a:pPr>
            <a:fld id="{8F7614AE-0F2F-324D-9093-7698C03B026F}" type="slidenum">
              <a:rPr lang="en-US" altLang="en-US"/>
              <a:pPr>
                <a:defRPr/>
              </a:pPr>
              <a:t>‹#›</a:t>
            </a:fld>
            <a:endParaRPr lang="en-US" altLang="en-US" dirty="0"/>
          </a:p>
        </p:txBody>
      </p:sp>
    </p:spTree>
    <p:extLst>
      <p:ext uri="{BB962C8B-B14F-4D97-AF65-F5344CB8AC3E}">
        <p14:creationId xmlns:p14="http://schemas.microsoft.com/office/powerpoint/2010/main" val="411584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6DA41C-6E47-2D4B-B20A-7E7B3A97CE83}"/>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72B86871-477B-E747-9F9E-981A938DAD79}"/>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142CACEB-F977-8948-84A6-71251F6484E9}"/>
              </a:ext>
            </a:extLst>
          </p:cNvPr>
          <p:cNvSpPr>
            <a:spLocks noGrp="1"/>
          </p:cNvSpPr>
          <p:nvPr>
            <p:ph type="sldNum" sz="quarter" idx="12"/>
          </p:nvPr>
        </p:nvSpPr>
        <p:spPr/>
        <p:txBody>
          <a:bodyPr/>
          <a:lstStyle>
            <a:lvl1pPr>
              <a:defRPr/>
            </a:lvl1pPr>
          </a:lstStyle>
          <a:p>
            <a:pPr>
              <a:defRPr/>
            </a:pPr>
            <a:fld id="{67D08E99-EBF2-D64E-93B9-A22FCB1A1F35}" type="slidenum">
              <a:rPr lang="en-US" altLang="en-US"/>
              <a:pPr>
                <a:defRPr/>
              </a:pPr>
              <a:t>‹#›</a:t>
            </a:fld>
            <a:endParaRPr lang="en-US" altLang="en-US" dirty="0"/>
          </a:p>
        </p:txBody>
      </p:sp>
    </p:spTree>
    <p:extLst>
      <p:ext uri="{BB962C8B-B14F-4D97-AF65-F5344CB8AC3E}">
        <p14:creationId xmlns:p14="http://schemas.microsoft.com/office/powerpoint/2010/main" val="44287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FE5A8-9567-4846-B611-F03CBDAADBDA}"/>
              </a:ext>
            </a:extLst>
          </p:cNvPr>
          <p:cNvSpPr>
            <a:spLocks noGrp="1"/>
          </p:cNvSpPr>
          <p:nvPr>
            <p:ph type="dt" sz="half" idx="10"/>
          </p:nvPr>
        </p:nvSpPr>
        <p:spPr/>
        <p:txBody>
          <a:bodyPr/>
          <a:lstStyle>
            <a:lvl1pPr>
              <a:defRPr/>
            </a:lvl1pPr>
          </a:lstStyle>
          <a:p>
            <a:pPr>
              <a:defRPr/>
            </a:pPr>
            <a:endParaRPr lang="en-US" altLang="en-US" dirty="0"/>
          </a:p>
        </p:txBody>
      </p:sp>
      <p:sp>
        <p:nvSpPr>
          <p:cNvPr id="5" name="Footer Placeholder 4">
            <a:extLst>
              <a:ext uri="{FF2B5EF4-FFF2-40B4-BE49-F238E27FC236}">
                <a16:creationId xmlns:a16="http://schemas.microsoft.com/office/drawing/2014/main" id="{9D6DC30C-F44B-3D47-86E1-616B00E7A0D1}"/>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17EB4371-B0CE-7C49-8265-70262CD712A5}"/>
              </a:ext>
            </a:extLst>
          </p:cNvPr>
          <p:cNvSpPr>
            <a:spLocks noGrp="1"/>
          </p:cNvSpPr>
          <p:nvPr>
            <p:ph type="sldNum" sz="quarter" idx="12"/>
          </p:nvPr>
        </p:nvSpPr>
        <p:spPr/>
        <p:txBody>
          <a:bodyPr/>
          <a:lstStyle>
            <a:lvl1pPr>
              <a:defRPr/>
            </a:lvl1pPr>
          </a:lstStyle>
          <a:p>
            <a:pPr>
              <a:defRPr/>
            </a:pPr>
            <a:fld id="{5A04C80F-DCD8-DF4E-929A-7FE3A6A6E24C}" type="slidenum">
              <a:rPr lang="en-US" altLang="en-US"/>
              <a:pPr>
                <a:defRPr/>
              </a:pPr>
              <a:t>‹#›</a:t>
            </a:fld>
            <a:endParaRPr lang="en-US" altLang="en-US" dirty="0"/>
          </a:p>
        </p:txBody>
      </p:sp>
    </p:spTree>
    <p:extLst>
      <p:ext uri="{BB962C8B-B14F-4D97-AF65-F5344CB8AC3E}">
        <p14:creationId xmlns:p14="http://schemas.microsoft.com/office/powerpoint/2010/main" val="207089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36C92B5-EF02-0C4B-B5ED-87A58940E17B}"/>
              </a:ext>
            </a:extLst>
          </p:cNvPr>
          <p:cNvSpPr>
            <a:spLocks noGrp="1"/>
          </p:cNvSpPr>
          <p:nvPr>
            <p:ph type="dt" sz="half" idx="10"/>
          </p:nvPr>
        </p:nvSpPr>
        <p:spPr/>
        <p:txBody>
          <a:bodyPr/>
          <a:lstStyle>
            <a:lvl1pPr>
              <a:defRPr/>
            </a:lvl1pPr>
          </a:lstStyle>
          <a:p>
            <a:pPr>
              <a:defRPr/>
            </a:pPr>
            <a:endParaRPr lang="en-US" altLang="en-US" dirty="0"/>
          </a:p>
        </p:txBody>
      </p:sp>
      <p:sp>
        <p:nvSpPr>
          <p:cNvPr id="6" name="Footer Placeholder 4">
            <a:extLst>
              <a:ext uri="{FF2B5EF4-FFF2-40B4-BE49-F238E27FC236}">
                <a16:creationId xmlns:a16="http://schemas.microsoft.com/office/drawing/2014/main" id="{405422A6-D950-2445-B0ED-8DD99F623F93}"/>
              </a:ext>
            </a:extLst>
          </p:cNvPr>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a:extLst>
              <a:ext uri="{FF2B5EF4-FFF2-40B4-BE49-F238E27FC236}">
                <a16:creationId xmlns:a16="http://schemas.microsoft.com/office/drawing/2014/main" id="{6CBC63F7-02B7-9E4F-984A-595A660CCD57}"/>
              </a:ext>
            </a:extLst>
          </p:cNvPr>
          <p:cNvSpPr>
            <a:spLocks noGrp="1"/>
          </p:cNvSpPr>
          <p:nvPr>
            <p:ph type="sldNum" sz="quarter" idx="12"/>
          </p:nvPr>
        </p:nvSpPr>
        <p:spPr/>
        <p:txBody>
          <a:bodyPr/>
          <a:lstStyle>
            <a:lvl1pPr>
              <a:defRPr/>
            </a:lvl1pPr>
          </a:lstStyle>
          <a:p>
            <a:pPr>
              <a:defRPr/>
            </a:pPr>
            <a:fld id="{7B2F7DC0-89F8-634F-8920-49214425AC4B}" type="slidenum">
              <a:rPr lang="en-US" altLang="en-US"/>
              <a:pPr>
                <a:defRPr/>
              </a:pPr>
              <a:t>‹#›</a:t>
            </a:fld>
            <a:endParaRPr lang="en-US" altLang="en-US" dirty="0"/>
          </a:p>
        </p:txBody>
      </p:sp>
    </p:spTree>
    <p:extLst>
      <p:ext uri="{BB962C8B-B14F-4D97-AF65-F5344CB8AC3E}">
        <p14:creationId xmlns:p14="http://schemas.microsoft.com/office/powerpoint/2010/main" val="167759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ECFF9624-0D22-734A-BF6B-B7E1E00F295F}"/>
              </a:ext>
            </a:extLst>
          </p:cNvPr>
          <p:cNvSpPr>
            <a:spLocks noGrp="1"/>
          </p:cNvSpPr>
          <p:nvPr>
            <p:ph type="dt" sz="half" idx="10"/>
          </p:nvPr>
        </p:nvSpPr>
        <p:spPr/>
        <p:txBody>
          <a:bodyPr/>
          <a:lstStyle>
            <a:lvl1pPr>
              <a:defRPr/>
            </a:lvl1pPr>
          </a:lstStyle>
          <a:p>
            <a:pPr>
              <a:defRPr/>
            </a:pPr>
            <a:endParaRPr lang="en-US" altLang="en-US" dirty="0"/>
          </a:p>
        </p:txBody>
      </p:sp>
      <p:sp>
        <p:nvSpPr>
          <p:cNvPr id="8" name="Footer Placeholder 4">
            <a:extLst>
              <a:ext uri="{FF2B5EF4-FFF2-40B4-BE49-F238E27FC236}">
                <a16:creationId xmlns:a16="http://schemas.microsoft.com/office/drawing/2014/main" id="{BA14FE2E-D263-B246-B16C-368302E0EB2E}"/>
              </a:ext>
            </a:extLst>
          </p:cNvPr>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a:extLst>
              <a:ext uri="{FF2B5EF4-FFF2-40B4-BE49-F238E27FC236}">
                <a16:creationId xmlns:a16="http://schemas.microsoft.com/office/drawing/2014/main" id="{5255A9EF-8269-3E40-AEEA-DA6E28C6A0EA}"/>
              </a:ext>
            </a:extLst>
          </p:cNvPr>
          <p:cNvSpPr>
            <a:spLocks noGrp="1"/>
          </p:cNvSpPr>
          <p:nvPr>
            <p:ph type="sldNum" sz="quarter" idx="12"/>
          </p:nvPr>
        </p:nvSpPr>
        <p:spPr/>
        <p:txBody>
          <a:bodyPr/>
          <a:lstStyle>
            <a:lvl1pPr>
              <a:defRPr/>
            </a:lvl1pPr>
          </a:lstStyle>
          <a:p>
            <a:pPr>
              <a:defRPr/>
            </a:pPr>
            <a:fld id="{0B161AD5-E744-6B48-8EBF-81E1C1C445DB}" type="slidenum">
              <a:rPr lang="en-US" altLang="en-US"/>
              <a:pPr>
                <a:defRPr/>
              </a:pPr>
              <a:t>‹#›</a:t>
            </a:fld>
            <a:endParaRPr lang="en-US" altLang="en-US" dirty="0"/>
          </a:p>
        </p:txBody>
      </p:sp>
    </p:spTree>
    <p:extLst>
      <p:ext uri="{BB962C8B-B14F-4D97-AF65-F5344CB8AC3E}">
        <p14:creationId xmlns:p14="http://schemas.microsoft.com/office/powerpoint/2010/main" val="64638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CCB6160-C96F-DD48-9050-F85952D2DD5E}"/>
              </a:ext>
            </a:extLst>
          </p:cNvPr>
          <p:cNvSpPr>
            <a:spLocks noGrp="1"/>
          </p:cNvSpPr>
          <p:nvPr>
            <p:ph type="dt" sz="half" idx="10"/>
          </p:nvPr>
        </p:nvSpPr>
        <p:spPr/>
        <p:txBody>
          <a:bodyPr/>
          <a:lstStyle>
            <a:lvl1pPr>
              <a:defRPr/>
            </a:lvl1pPr>
          </a:lstStyle>
          <a:p>
            <a:pPr>
              <a:defRPr/>
            </a:pPr>
            <a:endParaRPr lang="en-US" altLang="en-US" dirty="0"/>
          </a:p>
        </p:txBody>
      </p:sp>
      <p:sp>
        <p:nvSpPr>
          <p:cNvPr id="4" name="Footer Placeholder 4">
            <a:extLst>
              <a:ext uri="{FF2B5EF4-FFF2-40B4-BE49-F238E27FC236}">
                <a16:creationId xmlns:a16="http://schemas.microsoft.com/office/drawing/2014/main" id="{765D7E5A-37FC-C642-BB5E-C8F6F71BC0AE}"/>
              </a:ext>
            </a:extLst>
          </p:cNvPr>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a:extLst>
              <a:ext uri="{FF2B5EF4-FFF2-40B4-BE49-F238E27FC236}">
                <a16:creationId xmlns:a16="http://schemas.microsoft.com/office/drawing/2014/main" id="{1EBEB3C2-7218-844E-A3C6-58F4645B75CB}"/>
              </a:ext>
            </a:extLst>
          </p:cNvPr>
          <p:cNvSpPr>
            <a:spLocks noGrp="1"/>
          </p:cNvSpPr>
          <p:nvPr>
            <p:ph type="sldNum" sz="quarter" idx="12"/>
          </p:nvPr>
        </p:nvSpPr>
        <p:spPr/>
        <p:txBody>
          <a:bodyPr/>
          <a:lstStyle>
            <a:lvl1pPr>
              <a:defRPr/>
            </a:lvl1pPr>
          </a:lstStyle>
          <a:p>
            <a:pPr>
              <a:defRPr/>
            </a:pPr>
            <a:fld id="{2ED7FA35-0B87-A140-AC65-540428D4D097}" type="slidenum">
              <a:rPr lang="en-US" altLang="en-US"/>
              <a:pPr>
                <a:defRPr/>
              </a:pPr>
              <a:t>‹#›</a:t>
            </a:fld>
            <a:endParaRPr lang="en-US" altLang="en-US" dirty="0"/>
          </a:p>
        </p:txBody>
      </p:sp>
    </p:spTree>
    <p:extLst>
      <p:ext uri="{BB962C8B-B14F-4D97-AF65-F5344CB8AC3E}">
        <p14:creationId xmlns:p14="http://schemas.microsoft.com/office/powerpoint/2010/main" val="253353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BD4C1A-8C3E-8C47-B9F9-DCA07E919A0D}"/>
              </a:ext>
            </a:extLst>
          </p:cNvPr>
          <p:cNvSpPr>
            <a:spLocks noGrp="1"/>
          </p:cNvSpPr>
          <p:nvPr>
            <p:ph type="dt" sz="half" idx="10"/>
          </p:nvPr>
        </p:nvSpPr>
        <p:spPr/>
        <p:txBody>
          <a:bodyPr/>
          <a:lstStyle>
            <a:lvl1pPr>
              <a:defRPr/>
            </a:lvl1pPr>
          </a:lstStyle>
          <a:p>
            <a:pPr>
              <a:defRPr/>
            </a:pPr>
            <a:endParaRPr lang="en-US" altLang="en-US" dirty="0"/>
          </a:p>
        </p:txBody>
      </p:sp>
      <p:sp>
        <p:nvSpPr>
          <p:cNvPr id="3" name="Footer Placeholder 4">
            <a:extLst>
              <a:ext uri="{FF2B5EF4-FFF2-40B4-BE49-F238E27FC236}">
                <a16:creationId xmlns:a16="http://schemas.microsoft.com/office/drawing/2014/main" id="{A54C2019-36B9-DE46-84FE-874BFC935EB0}"/>
              </a:ext>
            </a:extLst>
          </p:cNvPr>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a:extLst>
              <a:ext uri="{FF2B5EF4-FFF2-40B4-BE49-F238E27FC236}">
                <a16:creationId xmlns:a16="http://schemas.microsoft.com/office/drawing/2014/main" id="{CD884477-1D59-254B-9DB2-DCED79DD8761}"/>
              </a:ext>
            </a:extLst>
          </p:cNvPr>
          <p:cNvSpPr>
            <a:spLocks noGrp="1"/>
          </p:cNvSpPr>
          <p:nvPr>
            <p:ph type="sldNum" sz="quarter" idx="12"/>
          </p:nvPr>
        </p:nvSpPr>
        <p:spPr/>
        <p:txBody>
          <a:bodyPr/>
          <a:lstStyle>
            <a:lvl1pPr>
              <a:defRPr/>
            </a:lvl1pPr>
          </a:lstStyle>
          <a:p>
            <a:pPr>
              <a:defRPr/>
            </a:pPr>
            <a:fld id="{1835E9E0-212A-2842-9CEC-378FEC2CB5EC}" type="slidenum">
              <a:rPr lang="en-US" altLang="en-US"/>
              <a:pPr>
                <a:defRPr/>
              </a:pPr>
              <a:t>‹#›</a:t>
            </a:fld>
            <a:endParaRPr lang="en-US" altLang="en-US" dirty="0"/>
          </a:p>
        </p:txBody>
      </p:sp>
    </p:spTree>
    <p:extLst>
      <p:ext uri="{BB962C8B-B14F-4D97-AF65-F5344CB8AC3E}">
        <p14:creationId xmlns:p14="http://schemas.microsoft.com/office/powerpoint/2010/main" val="24396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4512956B-6387-4141-8EAD-4A75ABA6C01A}"/>
              </a:ext>
            </a:extLst>
          </p:cNvPr>
          <p:cNvSpPr>
            <a:spLocks noGrp="1"/>
          </p:cNvSpPr>
          <p:nvPr>
            <p:ph type="dt" sz="half" idx="10"/>
          </p:nvPr>
        </p:nvSpPr>
        <p:spPr/>
        <p:txBody>
          <a:bodyPr/>
          <a:lstStyle>
            <a:lvl1pPr>
              <a:defRPr/>
            </a:lvl1pPr>
          </a:lstStyle>
          <a:p>
            <a:pPr>
              <a:defRPr/>
            </a:pPr>
            <a:endParaRPr lang="en-US" altLang="en-US" dirty="0"/>
          </a:p>
        </p:txBody>
      </p:sp>
      <p:sp>
        <p:nvSpPr>
          <p:cNvPr id="6" name="Footer Placeholder 4">
            <a:extLst>
              <a:ext uri="{FF2B5EF4-FFF2-40B4-BE49-F238E27FC236}">
                <a16:creationId xmlns:a16="http://schemas.microsoft.com/office/drawing/2014/main" id="{38A17916-A6E6-2D4A-B8A1-87AA25E61A1B}"/>
              </a:ext>
            </a:extLst>
          </p:cNvPr>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a:extLst>
              <a:ext uri="{FF2B5EF4-FFF2-40B4-BE49-F238E27FC236}">
                <a16:creationId xmlns:a16="http://schemas.microsoft.com/office/drawing/2014/main" id="{64C93801-8437-DE45-9078-E0C9511619F4}"/>
              </a:ext>
            </a:extLst>
          </p:cNvPr>
          <p:cNvSpPr>
            <a:spLocks noGrp="1"/>
          </p:cNvSpPr>
          <p:nvPr>
            <p:ph type="sldNum" sz="quarter" idx="12"/>
          </p:nvPr>
        </p:nvSpPr>
        <p:spPr/>
        <p:txBody>
          <a:bodyPr/>
          <a:lstStyle>
            <a:lvl1pPr>
              <a:defRPr/>
            </a:lvl1pPr>
          </a:lstStyle>
          <a:p>
            <a:pPr>
              <a:defRPr/>
            </a:pPr>
            <a:fld id="{4264CBBD-A7D4-654C-BB1B-D9520AD7F054}" type="slidenum">
              <a:rPr lang="en-US" altLang="en-US"/>
              <a:pPr>
                <a:defRPr/>
              </a:pPr>
              <a:t>‹#›</a:t>
            </a:fld>
            <a:endParaRPr lang="en-US" altLang="en-US" dirty="0"/>
          </a:p>
        </p:txBody>
      </p:sp>
    </p:spTree>
    <p:extLst>
      <p:ext uri="{BB962C8B-B14F-4D97-AF65-F5344CB8AC3E}">
        <p14:creationId xmlns:p14="http://schemas.microsoft.com/office/powerpoint/2010/main" val="342300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1014874-2536-6F46-870F-5409BA27EFC1}"/>
              </a:ext>
            </a:extLst>
          </p:cNvPr>
          <p:cNvSpPr>
            <a:spLocks noGrp="1"/>
          </p:cNvSpPr>
          <p:nvPr>
            <p:ph type="dt" sz="half" idx="10"/>
          </p:nvPr>
        </p:nvSpPr>
        <p:spPr/>
        <p:txBody>
          <a:bodyPr/>
          <a:lstStyle>
            <a:lvl1pPr>
              <a:defRPr/>
            </a:lvl1pPr>
          </a:lstStyle>
          <a:p>
            <a:pPr>
              <a:defRPr/>
            </a:pPr>
            <a:endParaRPr lang="en-US" altLang="en-US" dirty="0"/>
          </a:p>
        </p:txBody>
      </p:sp>
      <p:sp>
        <p:nvSpPr>
          <p:cNvPr id="6" name="Footer Placeholder 4">
            <a:extLst>
              <a:ext uri="{FF2B5EF4-FFF2-40B4-BE49-F238E27FC236}">
                <a16:creationId xmlns:a16="http://schemas.microsoft.com/office/drawing/2014/main" id="{C4C8C9A8-1D85-1E4E-AEEE-9F295C3C7124}"/>
              </a:ext>
            </a:extLst>
          </p:cNvPr>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a:extLst>
              <a:ext uri="{FF2B5EF4-FFF2-40B4-BE49-F238E27FC236}">
                <a16:creationId xmlns:a16="http://schemas.microsoft.com/office/drawing/2014/main" id="{B647673B-2234-E94D-8D19-63A7273E012F}"/>
              </a:ext>
            </a:extLst>
          </p:cNvPr>
          <p:cNvSpPr>
            <a:spLocks noGrp="1"/>
          </p:cNvSpPr>
          <p:nvPr>
            <p:ph type="sldNum" sz="quarter" idx="12"/>
          </p:nvPr>
        </p:nvSpPr>
        <p:spPr/>
        <p:txBody>
          <a:bodyPr/>
          <a:lstStyle>
            <a:lvl1pPr>
              <a:defRPr/>
            </a:lvl1pPr>
          </a:lstStyle>
          <a:p>
            <a:pPr>
              <a:defRPr/>
            </a:pPr>
            <a:fld id="{8EB9ABA0-88C1-9C43-B074-BEC0201F7B62}" type="slidenum">
              <a:rPr lang="en-US" altLang="en-US"/>
              <a:pPr>
                <a:defRPr/>
              </a:pPr>
              <a:t>‹#›</a:t>
            </a:fld>
            <a:endParaRPr lang="en-US" altLang="en-US" dirty="0"/>
          </a:p>
        </p:txBody>
      </p:sp>
    </p:spTree>
    <p:extLst>
      <p:ext uri="{BB962C8B-B14F-4D97-AF65-F5344CB8AC3E}">
        <p14:creationId xmlns:p14="http://schemas.microsoft.com/office/powerpoint/2010/main" val="403430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9FF7A8-EFF3-CC49-87D6-457D18D9F465}"/>
              </a:ext>
            </a:extLst>
          </p:cNvPr>
          <p:cNvSpPr>
            <a:spLocks noGrp="1" noChangeArrowheads="1"/>
          </p:cNvSpPr>
          <p:nvPr>
            <p:ph type="title"/>
          </p:nvPr>
        </p:nvSpPr>
        <p:spPr bwMode="auto">
          <a:xfrm>
            <a:off x="628650" y="304800"/>
            <a:ext cx="7886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61B91CF-50F6-A949-B639-F44954C39ECB}"/>
              </a:ext>
            </a:extLst>
          </p:cNvPr>
          <p:cNvSpPr>
            <a:spLocks noGrp="1" noChangeArrowheads="1"/>
          </p:cNvSpPr>
          <p:nvPr>
            <p:ph type="body" idx="1"/>
          </p:nvPr>
        </p:nvSpPr>
        <p:spPr bwMode="auto">
          <a:xfrm>
            <a:off x="628650" y="1520825"/>
            <a:ext cx="78867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6F42B35-A249-804A-A01D-4AFAB6B638AB}"/>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dirty="0"/>
          </a:p>
        </p:txBody>
      </p:sp>
      <p:sp>
        <p:nvSpPr>
          <p:cNvPr id="5" name="Footer Placeholder 4">
            <a:extLst>
              <a:ext uri="{FF2B5EF4-FFF2-40B4-BE49-F238E27FC236}">
                <a16:creationId xmlns:a16="http://schemas.microsoft.com/office/drawing/2014/main" id="{DE746E91-5149-7646-A8D5-03434B432855}"/>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dirty="0"/>
          </a:p>
        </p:txBody>
      </p:sp>
      <p:sp>
        <p:nvSpPr>
          <p:cNvPr id="6" name="Slide Number Placeholder 5">
            <a:extLst>
              <a:ext uri="{FF2B5EF4-FFF2-40B4-BE49-F238E27FC236}">
                <a16:creationId xmlns:a16="http://schemas.microsoft.com/office/drawing/2014/main" id="{2EB89858-52D9-7046-8092-66A057B2BA72}"/>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72DB21E-0B8F-F04F-B10B-D8244D79AC3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geoscientistscanada.ca/wp-content/uploads/2019/02/GC-Knowledge-Requ.BKLT-.REV-.EN-.web-.final-.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geoscientistsns.ca/" TargetMode="External"/><Relationship Id="rId2" Type="http://schemas.openxmlformats.org/officeDocument/2006/relationships/hyperlink" Target="https://geoscientistscanada.ca/wp%20content/uploads/2019/02/GC-Knowledge-Requ.BKLT-.REV-.EN-.web-.final-.pdf" TargetMode="Externa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hyperlink" Target="https://nslegislature.ca/sites/default/files/legc/statutes/geosprof.ht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rob.raeside@acadiau.ca" TargetMode="External"/><Relationship Id="rId2" Type="http://schemas.openxmlformats.org/officeDocument/2006/relationships/hyperlink" Target="mailto:cliff.stanley@acadiau.ca" TargetMode="Externa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hyperlink" Target="mailto:registrar@geoscientistsns.ca" TargetMode="External"/><Relationship Id="rId4" Type="http://schemas.openxmlformats.org/officeDocument/2006/relationships/hyperlink" Target="mailto:nelson.odriscoll@acadiau.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E04D393F-EBC1-8E40-A596-8B76B1817404}"/>
              </a:ext>
            </a:extLst>
          </p:cNvPr>
          <p:cNvSpPr>
            <a:spLocks noGrp="1" noChangeArrowheads="1"/>
          </p:cNvSpPr>
          <p:nvPr>
            <p:ph type="title"/>
          </p:nvPr>
        </p:nvSpPr>
        <p:spPr>
          <a:xfrm>
            <a:off x="107950" y="0"/>
            <a:ext cx="8928100" cy="2024063"/>
          </a:xfrm>
        </p:spPr>
        <p:txBody>
          <a:bodyPr/>
          <a:lstStyle/>
          <a:p>
            <a:pPr algn="ctr" eaLnBrk="1" hangingPunct="1"/>
            <a:r>
              <a:rPr lang="en-CA" altLang="en-US" b="1" u="sng" dirty="0">
                <a:latin typeface="Calibri" panose="020F0502020204030204" pitchFamily="34" charset="0"/>
                <a:cs typeface="Calibri" panose="020F0502020204030204" pitchFamily="34" charset="0"/>
              </a:rPr>
              <a:t>Becoming a Canadian Professional Geoscientist After Studying at Acadia as a Geology or Environmental Geoscience Major</a:t>
            </a:r>
            <a:endParaRPr lang="en-US" altLang="en-US" b="1" u="sng" dirty="0">
              <a:latin typeface="Calibri" panose="020F0502020204030204" pitchFamily="34" charset="0"/>
              <a:cs typeface="Calibri" panose="020F0502020204030204" pitchFamily="34" charset="0"/>
            </a:endParaRPr>
          </a:p>
        </p:txBody>
      </p:sp>
      <p:sp>
        <p:nvSpPr>
          <p:cNvPr id="14338" name="Rectangle 3">
            <a:extLst>
              <a:ext uri="{FF2B5EF4-FFF2-40B4-BE49-F238E27FC236}">
                <a16:creationId xmlns:a16="http://schemas.microsoft.com/office/drawing/2014/main" id="{9705E985-B988-194A-89E0-F17E844B071D}"/>
              </a:ext>
            </a:extLst>
          </p:cNvPr>
          <p:cNvSpPr>
            <a:spLocks noGrp="1" noChangeArrowheads="1"/>
          </p:cNvSpPr>
          <p:nvPr>
            <p:ph idx="1"/>
          </p:nvPr>
        </p:nvSpPr>
        <p:spPr>
          <a:xfrm>
            <a:off x="971550" y="2024063"/>
            <a:ext cx="7343775" cy="977900"/>
          </a:xfrm>
        </p:spPr>
        <p:txBody>
          <a:bodyPr/>
          <a:lstStyle/>
          <a:p>
            <a:pPr algn="ctr" eaLnBrk="1" hangingPunct="1">
              <a:buFontTx/>
              <a:buNone/>
            </a:pPr>
            <a:r>
              <a:rPr lang="en-US" altLang="en-US" i="1" dirty="0">
                <a:cs typeface="Calibri" panose="020F0502020204030204" pitchFamily="34" charset="0"/>
              </a:rPr>
              <a:t>by: Dr. Clifford R. Stanley, P.Geo.(N.S.)</a:t>
            </a:r>
          </a:p>
          <a:p>
            <a:pPr algn="ctr" eaLnBrk="1" hangingPunct="1">
              <a:buFontTx/>
              <a:buNone/>
            </a:pPr>
            <a:r>
              <a:rPr lang="en-US" altLang="en-US" i="1" dirty="0">
                <a:cs typeface="Calibri" panose="020F0502020204030204" pitchFamily="34" charset="0"/>
              </a:rPr>
              <a:t>January, 2021</a:t>
            </a:r>
          </a:p>
        </p:txBody>
      </p:sp>
      <p:pic>
        <p:nvPicPr>
          <p:cNvPr id="14339" name="Picture 1">
            <a:extLst>
              <a:ext uri="{FF2B5EF4-FFF2-40B4-BE49-F238E27FC236}">
                <a16:creationId xmlns:a16="http://schemas.microsoft.com/office/drawing/2014/main" id="{1B26FBD6-9C6F-9144-A1C9-81D8D7C83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801938"/>
            <a:ext cx="50419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a:extLst>
              <a:ext uri="{FF2B5EF4-FFF2-40B4-BE49-F238E27FC236}">
                <a16:creationId xmlns:a16="http://schemas.microsoft.com/office/drawing/2014/main" id="{9ED0D58E-546F-9E4A-99E9-37CF839E0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2801938"/>
            <a:ext cx="31369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a:extLst>
              <a:ext uri="{FF2B5EF4-FFF2-40B4-BE49-F238E27FC236}">
                <a16:creationId xmlns:a16="http://schemas.microsoft.com/office/drawing/2014/main" id="{F452D8A1-0124-2F4F-BEC9-B5F769CB023C}"/>
              </a:ext>
            </a:extLst>
          </p:cNvPr>
          <p:cNvSpPr>
            <a:spLocks noGrp="1" noChangeArrowheads="1"/>
          </p:cNvSpPr>
          <p:nvPr>
            <p:ph type="title"/>
          </p:nvPr>
        </p:nvSpPr>
        <p:spPr>
          <a:xfrm>
            <a:off x="0" y="0"/>
            <a:ext cx="9144000" cy="623888"/>
          </a:xfrm>
          <a:noFill/>
        </p:spPr>
        <p:txBody>
          <a:bodyPr/>
          <a:lstStyle/>
          <a:p>
            <a:pPr algn="ctr" eaLnBrk="1" hangingPunct="1"/>
            <a:r>
              <a:rPr lang="en-US" altLang="en-US" b="1" dirty="0">
                <a:latin typeface="Calibri" panose="020F0502020204030204" pitchFamily="34" charset="0"/>
                <a:cs typeface="Calibri" panose="020F0502020204030204" pitchFamily="34" charset="0"/>
              </a:rPr>
              <a:t>Professional Geoscientist Act</a:t>
            </a:r>
          </a:p>
        </p:txBody>
      </p:sp>
      <p:sp>
        <p:nvSpPr>
          <p:cNvPr id="11265" name="Rectangle 3">
            <a:extLst>
              <a:ext uri="{FF2B5EF4-FFF2-40B4-BE49-F238E27FC236}">
                <a16:creationId xmlns:a16="http://schemas.microsoft.com/office/drawing/2014/main" id="{B68B7C04-941D-2A49-81F6-01CC4711AA9B}"/>
              </a:ext>
            </a:extLst>
          </p:cNvPr>
          <p:cNvSpPr>
            <a:spLocks noGrp="1" noChangeArrowheads="1"/>
          </p:cNvSpPr>
          <p:nvPr>
            <p:ph idx="1"/>
          </p:nvPr>
        </p:nvSpPr>
        <p:spPr>
          <a:xfrm>
            <a:off x="179388" y="623888"/>
            <a:ext cx="8785225" cy="5091112"/>
          </a:xfrm>
        </p:spPr>
        <p:txBody>
          <a:bodyPr rtlCol="0">
            <a:normAutofit fontScale="92500" lnSpcReduction="10000"/>
          </a:bodyPr>
          <a:lstStyle/>
          <a:p>
            <a:pPr eaLnBrk="1" fontAlgn="auto" hangingPunct="1">
              <a:lnSpc>
                <a:spcPct val="100000"/>
              </a:lnSpc>
              <a:spcAft>
                <a:spcPts val="0"/>
              </a:spcAft>
              <a:defRPr/>
            </a:pPr>
            <a:r>
              <a:rPr lang="en-US" altLang="en-US" sz="2600" dirty="0">
                <a:cs typeface="Calibri" panose="020F0502020204030204" pitchFamily="34" charset="0"/>
              </a:rPr>
              <a:t>The </a:t>
            </a:r>
            <a:r>
              <a:rPr lang="en-US" altLang="en-US" sz="2600" b="1" i="1" dirty="0">
                <a:solidFill>
                  <a:srgbClr val="0432FF"/>
                </a:solidFill>
                <a:cs typeface="Calibri" panose="020F0502020204030204" pitchFamily="34" charset="0"/>
              </a:rPr>
              <a:t>Nova Scotia Professional Geoscientist Act</a:t>
            </a:r>
            <a:r>
              <a:rPr lang="en-US" altLang="en-US" sz="2600" dirty="0">
                <a:solidFill>
                  <a:srgbClr val="0432FF"/>
                </a:solidFill>
                <a:cs typeface="Calibri" panose="020F0502020204030204" pitchFamily="34" charset="0"/>
              </a:rPr>
              <a:t> </a:t>
            </a:r>
            <a:r>
              <a:rPr lang="en-US" altLang="en-US" sz="2600" dirty="0">
                <a:cs typeface="Calibri" panose="020F0502020204030204" pitchFamily="34" charset="0"/>
              </a:rPr>
              <a:t>gives the </a:t>
            </a:r>
            <a:r>
              <a:rPr lang="en-US" altLang="en-US" sz="2600" b="1" i="1" dirty="0">
                <a:solidFill>
                  <a:srgbClr val="0432FF"/>
                </a:solidFill>
                <a:cs typeface="Calibri" panose="020F0502020204030204" pitchFamily="34" charset="0"/>
              </a:rPr>
              <a:t>APGNS</a:t>
            </a:r>
            <a:r>
              <a:rPr lang="en-US" altLang="en-US" sz="2600" dirty="0">
                <a:cs typeface="Calibri" panose="020F0502020204030204" pitchFamily="34" charset="0"/>
              </a:rPr>
              <a:t>, the 	authority to:</a:t>
            </a:r>
          </a:p>
          <a:p>
            <a:pPr lvl="2" eaLnBrk="1" fontAlgn="auto" hangingPunct="1">
              <a:lnSpc>
                <a:spcPct val="100000"/>
              </a:lnSpc>
              <a:spcAft>
                <a:spcPts val="0"/>
              </a:spcAft>
              <a:defRPr/>
            </a:pPr>
            <a:r>
              <a:rPr lang="en-US" altLang="en-US" sz="2200" i="1" dirty="0">
                <a:cs typeface="Calibri" panose="020F0502020204030204" pitchFamily="34" charset="0"/>
              </a:rPr>
              <a:t>admit members with suitable credentials</a:t>
            </a:r>
          </a:p>
          <a:p>
            <a:pPr lvl="2" eaLnBrk="1" fontAlgn="auto" hangingPunct="1">
              <a:lnSpc>
                <a:spcPct val="100000"/>
              </a:lnSpc>
              <a:spcAft>
                <a:spcPts val="0"/>
              </a:spcAft>
              <a:defRPr/>
            </a:pPr>
            <a:r>
              <a:rPr lang="en-US" altLang="en-US" sz="2200" i="1" dirty="0">
                <a:cs typeface="Calibri" panose="020F0502020204030204" pitchFamily="34" charset="0"/>
              </a:rPr>
              <a:t>investigate, judge and discipline members for malpractice</a:t>
            </a:r>
          </a:p>
          <a:p>
            <a:pPr lvl="2" eaLnBrk="1" fontAlgn="auto" hangingPunct="1">
              <a:lnSpc>
                <a:spcPct val="100000"/>
              </a:lnSpc>
              <a:spcAft>
                <a:spcPts val="0"/>
              </a:spcAft>
              <a:defRPr/>
            </a:pPr>
            <a:r>
              <a:rPr lang="en-US" altLang="en-US" sz="2200" i="1" dirty="0">
                <a:cs typeface="Calibri" panose="020F0502020204030204" pitchFamily="34" charset="0"/>
              </a:rPr>
              <a:t>Requires the APGNS to keep a </a:t>
            </a:r>
            <a:r>
              <a:rPr lang="en-US" altLang="en-US" sz="2200" b="1" i="1" dirty="0">
                <a:cs typeface="Calibri" panose="020F0502020204030204" pitchFamily="34" charset="0"/>
              </a:rPr>
              <a:t>public record</a:t>
            </a:r>
            <a:r>
              <a:rPr lang="en-US" altLang="en-US" sz="2200" i="1" dirty="0">
                <a:cs typeface="Calibri" panose="020F0502020204030204" pitchFamily="34" charset="0"/>
              </a:rPr>
              <a:t> of disciplinary actions (unlike 	doctors, lawyers, etc. - which don’t make their disciplinary hearings or 	records public)</a:t>
            </a:r>
          </a:p>
          <a:p>
            <a:pPr eaLnBrk="1" fontAlgn="auto" hangingPunct="1">
              <a:lnSpc>
                <a:spcPct val="100000"/>
              </a:lnSpc>
              <a:spcAft>
                <a:spcPts val="0"/>
              </a:spcAft>
              <a:defRPr/>
            </a:pPr>
            <a:r>
              <a:rPr lang="en-US" altLang="en-US" sz="2600" dirty="0">
                <a:cs typeface="Calibri" panose="020F0502020204030204" pitchFamily="34" charset="0"/>
              </a:rPr>
              <a:t>The </a:t>
            </a:r>
            <a:r>
              <a:rPr lang="en-US" altLang="en-US" sz="2600" b="1" i="1" dirty="0">
                <a:solidFill>
                  <a:srgbClr val="0432FF"/>
                </a:solidFill>
                <a:cs typeface="Calibri" panose="020F0502020204030204" pitchFamily="34" charset="0"/>
              </a:rPr>
              <a:t>NS Professional Geoscientist Act</a:t>
            </a:r>
            <a:r>
              <a:rPr lang="en-US" altLang="en-US" sz="2600" dirty="0">
                <a:cs typeface="Calibri" panose="020F0502020204030204" pitchFamily="34" charset="0"/>
              </a:rPr>
              <a:t> allows Nova Scotia P.Geo.s to:</a:t>
            </a:r>
          </a:p>
          <a:p>
            <a:pPr lvl="2" eaLnBrk="1" fontAlgn="auto" hangingPunct="1">
              <a:lnSpc>
                <a:spcPct val="100000"/>
              </a:lnSpc>
              <a:spcAft>
                <a:spcPts val="0"/>
              </a:spcAft>
              <a:defRPr/>
            </a:pPr>
            <a:r>
              <a:rPr lang="en-US" altLang="en-US" sz="2200" i="1" dirty="0">
                <a:cs typeface="Calibri" panose="020F0502020204030204" pitchFamily="34" charset="0"/>
              </a:rPr>
              <a:t>automatically be able to </a:t>
            </a:r>
            <a:r>
              <a:rPr lang="en-US" altLang="en-US" sz="2200" b="1" i="1" dirty="0">
                <a:solidFill>
                  <a:srgbClr val="C00000"/>
                </a:solidFill>
                <a:cs typeface="Calibri" panose="020F0502020204030204" pitchFamily="34" charset="0"/>
              </a:rPr>
              <a:t>‘practice geoscience’</a:t>
            </a:r>
            <a:r>
              <a:rPr lang="en-US" altLang="en-US" sz="2200" i="1" dirty="0">
                <a:solidFill>
                  <a:srgbClr val="C00000"/>
                </a:solidFill>
                <a:cs typeface="Calibri" panose="020F0502020204030204" pitchFamily="34" charset="0"/>
              </a:rPr>
              <a:t> </a:t>
            </a:r>
            <a:r>
              <a:rPr lang="en-US" altLang="en-US" sz="2200" i="1" dirty="0">
                <a:cs typeface="Calibri" panose="020F0502020204030204" pitchFamily="34" charset="0"/>
              </a:rPr>
              <a:t>in Nova Scotia</a:t>
            </a:r>
          </a:p>
          <a:p>
            <a:pPr lvl="2" eaLnBrk="1" fontAlgn="auto" hangingPunct="1">
              <a:lnSpc>
                <a:spcPct val="100000"/>
              </a:lnSpc>
              <a:spcAft>
                <a:spcPts val="0"/>
              </a:spcAft>
              <a:defRPr/>
            </a:pPr>
            <a:r>
              <a:rPr lang="en-US" altLang="en-US" sz="2200" i="1" dirty="0">
                <a:cs typeface="Calibri" panose="020F0502020204030204" pitchFamily="34" charset="0"/>
              </a:rPr>
              <a:t>allows them to become members of another professional geoscientist 	association in another province, state or country merely by paying 	their registration fees; you </a:t>
            </a:r>
            <a:r>
              <a:rPr lang="en-US" altLang="en-US" sz="2200" b="1" i="1" dirty="0">
                <a:cs typeface="Calibri" panose="020F0502020204030204" pitchFamily="34" charset="0"/>
              </a:rPr>
              <a:t>HAVE TO </a:t>
            </a:r>
            <a:r>
              <a:rPr lang="en-US" altLang="en-US" sz="2200" i="1" dirty="0">
                <a:cs typeface="Calibri" panose="020F0502020204030204" pitchFamily="34" charset="0"/>
              </a:rPr>
              <a:t>register though; in Canada, it’s a 	simple form, with email confirmation =&gt; quick)</a:t>
            </a:r>
          </a:p>
          <a:p>
            <a:pPr lvl="2" eaLnBrk="1" fontAlgn="auto" hangingPunct="1">
              <a:lnSpc>
                <a:spcPct val="100000"/>
              </a:lnSpc>
              <a:spcAft>
                <a:spcPts val="0"/>
              </a:spcAft>
              <a:defRPr/>
            </a:pPr>
            <a:r>
              <a:rPr lang="en-US" altLang="en-US" sz="2200" i="1" dirty="0">
                <a:cs typeface="Calibri" panose="020F0502020204030204" pitchFamily="34" charset="0"/>
              </a:rPr>
              <a:t>note that there is no such thing as </a:t>
            </a:r>
            <a:r>
              <a:rPr lang="en-US" altLang="en-US" sz="2200" b="1" i="1" dirty="0">
                <a:solidFill>
                  <a:srgbClr val="C00000"/>
                </a:solidFill>
                <a:cs typeface="Calibri" panose="020F0502020204030204" pitchFamily="34" charset="0"/>
              </a:rPr>
              <a:t>‘incidental practice’</a:t>
            </a:r>
            <a:r>
              <a:rPr lang="en-US" altLang="en-US" sz="2200" i="1" dirty="0">
                <a:cs typeface="Calibri" panose="020F0502020204030204" pitchFamily="34" charset="0"/>
              </a:rPr>
              <a:t>, meaning you 	officially can’t undertake geoscience work in another province for a 	‘couple of days’; you </a:t>
            </a:r>
            <a:r>
              <a:rPr lang="en-US" altLang="en-US" sz="2200" b="1" i="1" dirty="0">
                <a:cs typeface="Calibri" panose="020F0502020204030204" pitchFamily="34" charset="0"/>
              </a:rPr>
              <a:t>HAVE TO </a:t>
            </a:r>
            <a:r>
              <a:rPr lang="en-US" altLang="en-US" sz="2200" i="1" dirty="0">
                <a:cs typeface="Calibri" panose="020F0502020204030204" pitchFamily="34" charset="0"/>
              </a:rPr>
              <a:t>register there too!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
            <a:extLst>
              <a:ext uri="{FF2B5EF4-FFF2-40B4-BE49-F238E27FC236}">
                <a16:creationId xmlns:a16="http://schemas.microsoft.com/office/drawing/2014/main" id="{731BB67C-9828-7F45-93C6-07194B6B3041}"/>
              </a:ext>
            </a:extLst>
          </p:cNvPr>
          <p:cNvSpPr>
            <a:spLocks noGrp="1" noChangeArrowheads="1"/>
          </p:cNvSpPr>
          <p:nvPr>
            <p:ph type="title"/>
          </p:nvPr>
        </p:nvSpPr>
        <p:spPr>
          <a:xfrm>
            <a:off x="0" y="0"/>
            <a:ext cx="9144000" cy="623888"/>
          </a:xfrm>
        </p:spPr>
        <p:txBody>
          <a:bodyPr/>
          <a:lstStyle/>
          <a:p>
            <a:pPr algn="ctr" eaLnBrk="1" hangingPunct="1"/>
            <a:r>
              <a:rPr lang="en-US" altLang="en-US" b="1" dirty="0">
                <a:latin typeface="Calibri" panose="020F0502020204030204" pitchFamily="34" charset="0"/>
                <a:cs typeface="Calibri" panose="020F0502020204030204" pitchFamily="34" charset="0"/>
              </a:rPr>
              <a:t>Professional Geoscientist Act</a:t>
            </a:r>
          </a:p>
        </p:txBody>
      </p:sp>
      <p:sp>
        <p:nvSpPr>
          <p:cNvPr id="39938" name="Rectangle 3">
            <a:extLst>
              <a:ext uri="{FF2B5EF4-FFF2-40B4-BE49-F238E27FC236}">
                <a16:creationId xmlns:a16="http://schemas.microsoft.com/office/drawing/2014/main" id="{F7357C76-CF75-EB44-A0E0-6094FA241E40}"/>
              </a:ext>
            </a:extLst>
          </p:cNvPr>
          <p:cNvSpPr>
            <a:spLocks noGrp="1" noChangeArrowheads="1"/>
          </p:cNvSpPr>
          <p:nvPr>
            <p:ph idx="1"/>
          </p:nvPr>
        </p:nvSpPr>
        <p:spPr>
          <a:xfrm>
            <a:off x="179388" y="623888"/>
            <a:ext cx="8785225" cy="5091112"/>
          </a:xfrm>
        </p:spPr>
        <p:txBody>
          <a:bodyPr/>
          <a:lstStyle/>
          <a:p>
            <a:pPr eaLnBrk="1" hangingPunct="1">
              <a:lnSpc>
                <a:spcPct val="100000"/>
              </a:lnSpc>
            </a:pPr>
            <a:r>
              <a:rPr lang="en-US" altLang="en-US" sz="2600" dirty="0">
                <a:cs typeface="Calibri" panose="020F0502020204030204" pitchFamily="34" charset="0"/>
              </a:rPr>
              <a:t>The </a:t>
            </a:r>
            <a:r>
              <a:rPr lang="en-US" altLang="en-US" sz="2600" b="1" i="1" dirty="0">
                <a:solidFill>
                  <a:srgbClr val="0432FF"/>
                </a:solidFill>
                <a:cs typeface="Calibri" panose="020F0502020204030204" pitchFamily="34" charset="0"/>
              </a:rPr>
              <a:t>Nova Scotia Professional Geoscientist Act</a:t>
            </a:r>
            <a:r>
              <a:rPr lang="en-US" altLang="en-US" sz="2600" dirty="0">
                <a:solidFill>
                  <a:srgbClr val="0432FF"/>
                </a:solidFill>
                <a:cs typeface="Calibri" panose="020F0502020204030204" pitchFamily="34" charset="0"/>
              </a:rPr>
              <a:t> </a:t>
            </a:r>
            <a:r>
              <a:rPr lang="en-US" altLang="en-US" sz="2600" dirty="0">
                <a:cs typeface="Calibri" panose="020F0502020204030204" pitchFamily="34" charset="0"/>
              </a:rPr>
              <a:t>does not allow 	an un-registered geoscientist to:</a:t>
            </a:r>
          </a:p>
          <a:p>
            <a:pPr lvl="2" eaLnBrk="1" hangingPunct="1">
              <a:lnSpc>
                <a:spcPct val="100000"/>
              </a:lnSpc>
            </a:pPr>
            <a:r>
              <a:rPr lang="en-US" altLang="en-US" sz="2200" dirty="0">
                <a:solidFill>
                  <a:srgbClr val="C00000"/>
                </a:solidFill>
                <a:cs typeface="Calibri" panose="020F0502020204030204" pitchFamily="34" charset="0"/>
              </a:rPr>
              <a:t>advertise themselves as a ‘geoscientist’, ’geologist’, ‘geophysicist’, 	‘geochemist’, ‘mineralogist’, paleontologist’, ‘stratigrapher’, 	‘structural geologist’, or any other sub-discipline practitioner or 	professional</a:t>
            </a:r>
          </a:p>
          <a:p>
            <a:pPr lvl="2" eaLnBrk="1" hangingPunct="1">
              <a:lnSpc>
                <a:spcPct val="100000"/>
              </a:lnSpc>
            </a:pPr>
            <a:r>
              <a:rPr lang="en-US" altLang="en-US" sz="2200" dirty="0">
                <a:solidFill>
                  <a:srgbClr val="C00000"/>
                </a:solidFill>
                <a:cs typeface="Calibri" panose="020F0502020204030204" pitchFamily="34" charset="0"/>
              </a:rPr>
              <a:t>work independently in the field of geoscience </a:t>
            </a:r>
            <a:r>
              <a:rPr lang="en-US" altLang="en-US" sz="2200" i="1" dirty="0">
                <a:solidFill>
                  <a:srgbClr val="C00000"/>
                </a:solidFill>
                <a:cs typeface="Calibri" panose="020F0502020204030204" pitchFamily="34" charset="0"/>
              </a:rPr>
              <a:t>(i.e. without a boss 	who is a professional geoscientist)</a:t>
            </a:r>
          </a:p>
          <a:p>
            <a:pPr lvl="2" eaLnBrk="1" hangingPunct="1">
              <a:lnSpc>
                <a:spcPct val="100000"/>
              </a:lnSpc>
            </a:pPr>
            <a:r>
              <a:rPr lang="en-US" altLang="en-US" sz="2200" dirty="0">
                <a:solidFill>
                  <a:srgbClr val="C00000"/>
                </a:solidFill>
                <a:cs typeface="Calibri" panose="020F0502020204030204" pitchFamily="34" charset="0"/>
              </a:rPr>
              <a:t>submit assessment reports, other government prospecting	documents, stock market exploration/mining announcements, 	or feasibility studies </a:t>
            </a:r>
            <a:r>
              <a:rPr lang="en-US" altLang="en-US" sz="2200" i="1" dirty="0">
                <a:solidFill>
                  <a:srgbClr val="C00000"/>
                </a:solidFill>
                <a:cs typeface="Calibri" panose="020F0502020204030204" pitchFamily="34" charset="0"/>
              </a:rPr>
              <a:t>(including preliminary economic 	assessments and pre-feasibility studies)</a:t>
            </a:r>
          </a:p>
          <a:p>
            <a:pPr lvl="2" eaLnBrk="1" hangingPunct="1">
              <a:lnSpc>
                <a:spcPct val="100000"/>
              </a:lnSpc>
            </a:pPr>
            <a:endParaRPr lang="en-US" altLang="en-US" sz="2200" i="1" dirty="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a:extLst>
              <a:ext uri="{FF2B5EF4-FFF2-40B4-BE49-F238E27FC236}">
                <a16:creationId xmlns:a16="http://schemas.microsoft.com/office/drawing/2014/main" id="{4C98153B-089D-0E47-83DB-D97A05309B92}"/>
              </a:ext>
            </a:extLst>
          </p:cNvPr>
          <p:cNvSpPr>
            <a:spLocks noGrp="1" noChangeArrowheads="1"/>
          </p:cNvSpPr>
          <p:nvPr>
            <p:ph type="title"/>
          </p:nvPr>
        </p:nvSpPr>
        <p:spPr>
          <a:xfrm>
            <a:off x="0" y="0"/>
            <a:ext cx="9144000" cy="623888"/>
          </a:xfrm>
        </p:spPr>
        <p:txBody>
          <a:bodyPr/>
          <a:lstStyle/>
          <a:p>
            <a:pPr algn="ctr" eaLnBrk="1" hangingPunct="1"/>
            <a:r>
              <a:rPr lang="en-US" altLang="en-US" b="1" dirty="0">
                <a:latin typeface="Calibri" panose="020F0502020204030204" pitchFamily="34" charset="0"/>
                <a:cs typeface="Calibri" panose="020F0502020204030204" pitchFamily="34" charset="0"/>
              </a:rPr>
              <a:t>Professional Geoscientist Act</a:t>
            </a:r>
          </a:p>
        </p:txBody>
      </p:sp>
      <p:sp>
        <p:nvSpPr>
          <p:cNvPr id="40962" name="Rectangle 3">
            <a:extLst>
              <a:ext uri="{FF2B5EF4-FFF2-40B4-BE49-F238E27FC236}">
                <a16:creationId xmlns:a16="http://schemas.microsoft.com/office/drawing/2014/main" id="{24558C3D-CF65-9F40-A696-677076B28EC1}"/>
              </a:ext>
            </a:extLst>
          </p:cNvPr>
          <p:cNvSpPr>
            <a:spLocks noGrp="1" noChangeArrowheads="1"/>
          </p:cNvSpPr>
          <p:nvPr>
            <p:ph idx="1"/>
          </p:nvPr>
        </p:nvSpPr>
        <p:spPr>
          <a:xfrm>
            <a:off x="179388" y="623888"/>
            <a:ext cx="8785225" cy="5091112"/>
          </a:xfrm>
        </p:spPr>
        <p:txBody>
          <a:bodyPr/>
          <a:lstStyle/>
          <a:p>
            <a:pPr eaLnBrk="1" hangingPunct="1">
              <a:lnSpc>
                <a:spcPct val="100000"/>
              </a:lnSpc>
            </a:pPr>
            <a:r>
              <a:rPr lang="en-US" altLang="en-US" sz="2600" dirty="0">
                <a:cs typeface="Calibri" panose="020F0502020204030204" pitchFamily="34" charset="0"/>
              </a:rPr>
              <a:t>The </a:t>
            </a:r>
            <a:r>
              <a:rPr lang="en-US" altLang="en-US" sz="2600" b="1" i="1" dirty="0">
                <a:solidFill>
                  <a:srgbClr val="0432FF"/>
                </a:solidFill>
                <a:cs typeface="Calibri" panose="020F0502020204030204" pitchFamily="34" charset="0"/>
              </a:rPr>
              <a:t>Nova Scotia Professional Geoscientist Act</a:t>
            </a:r>
            <a:r>
              <a:rPr lang="en-US" altLang="en-US" sz="2600" dirty="0">
                <a:solidFill>
                  <a:srgbClr val="0432FF"/>
                </a:solidFill>
                <a:cs typeface="Calibri" panose="020F0502020204030204" pitchFamily="34" charset="0"/>
              </a:rPr>
              <a:t> </a:t>
            </a:r>
            <a:r>
              <a:rPr lang="en-US" altLang="en-US" sz="2600" dirty="0">
                <a:cs typeface="Calibri" panose="020F0502020204030204" pitchFamily="34" charset="0"/>
              </a:rPr>
              <a:t>also requires	 	Nova Scotia P.Geo.s to:</a:t>
            </a:r>
          </a:p>
          <a:p>
            <a:pPr lvl="2" eaLnBrk="1" hangingPunct="1">
              <a:lnSpc>
                <a:spcPct val="100000"/>
              </a:lnSpc>
            </a:pPr>
            <a:r>
              <a:rPr lang="en-US" altLang="en-US" sz="2200" dirty="0">
                <a:cs typeface="Calibri" panose="020F0502020204030204" pitchFamily="34" charset="0"/>
              </a:rPr>
              <a:t>participate in a professional development program to continue to 	enhance their abilities and knowledge while on the job</a:t>
            </a:r>
          </a:p>
          <a:p>
            <a:pPr lvl="2" eaLnBrk="1" hangingPunct="1">
              <a:lnSpc>
                <a:spcPct val="100000"/>
              </a:lnSpc>
            </a:pPr>
            <a:r>
              <a:rPr lang="en-US" altLang="en-US" sz="2200" dirty="0">
                <a:cs typeface="Calibri" panose="020F0502020204030204" pitchFamily="34" charset="0"/>
              </a:rPr>
              <a:t>practice geoscience in an ethical manner that will maintain public 	safety and protect the environment</a:t>
            </a:r>
          </a:p>
          <a:p>
            <a:pPr lvl="2" eaLnBrk="1" hangingPunct="1">
              <a:lnSpc>
                <a:spcPct val="100000"/>
              </a:lnSpc>
            </a:pPr>
            <a:endParaRPr lang="en-US" altLang="en-US" sz="2200" i="1" dirty="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CBE3560-0A25-1A42-9B28-1D8385D45617}"/>
              </a:ext>
            </a:extLst>
          </p:cNvPr>
          <p:cNvSpPr>
            <a:spLocks noGrp="1" noChangeArrowheads="1"/>
          </p:cNvSpPr>
          <p:nvPr>
            <p:ph type="title"/>
          </p:nvPr>
        </p:nvSpPr>
        <p:spPr>
          <a:xfrm>
            <a:off x="0" y="0"/>
            <a:ext cx="9144000" cy="623888"/>
          </a:xfrm>
        </p:spPr>
        <p:txBody>
          <a:bodyPr/>
          <a:lstStyle/>
          <a:p>
            <a:pPr algn="ctr" eaLnBrk="1" hangingPunct="1"/>
            <a:r>
              <a:rPr lang="en-US" altLang="en-US" b="1" dirty="0">
                <a:latin typeface="Calibri" panose="020F0502020204030204" pitchFamily="34" charset="0"/>
                <a:cs typeface="Calibri" panose="020F0502020204030204" pitchFamily="34" charset="0"/>
              </a:rPr>
              <a:t>P.Geo. Admission Requirements</a:t>
            </a:r>
          </a:p>
        </p:txBody>
      </p:sp>
      <p:sp>
        <p:nvSpPr>
          <p:cNvPr id="24578" name="Rectangle 3">
            <a:extLst>
              <a:ext uri="{FF2B5EF4-FFF2-40B4-BE49-F238E27FC236}">
                <a16:creationId xmlns:a16="http://schemas.microsoft.com/office/drawing/2014/main" id="{A711A66D-1323-9D49-947F-C96EA1D21274}"/>
              </a:ext>
            </a:extLst>
          </p:cNvPr>
          <p:cNvSpPr>
            <a:spLocks noGrp="1" noChangeArrowheads="1"/>
          </p:cNvSpPr>
          <p:nvPr>
            <p:ph idx="1"/>
          </p:nvPr>
        </p:nvSpPr>
        <p:spPr>
          <a:xfrm>
            <a:off x="179388" y="623888"/>
            <a:ext cx="8785225" cy="3873500"/>
          </a:xfrm>
        </p:spPr>
        <p:txBody>
          <a:bodyPr/>
          <a:lstStyle/>
          <a:p>
            <a:pPr eaLnBrk="1" hangingPunct="1"/>
            <a:r>
              <a:rPr lang="en-US" altLang="en-US" sz="2400" dirty="0">
                <a:cs typeface="Calibri" panose="020F0502020204030204" pitchFamily="34" charset="0"/>
              </a:rPr>
              <a:t>to join the </a:t>
            </a:r>
            <a:r>
              <a:rPr lang="en-US" altLang="en-US" sz="2400" b="1" i="1" dirty="0">
                <a:solidFill>
                  <a:srgbClr val="0432FF"/>
                </a:solidFill>
                <a:cs typeface="Calibri" panose="020F0502020204030204" pitchFamily="34" charset="0"/>
              </a:rPr>
              <a:t>APGNS</a:t>
            </a:r>
            <a:r>
              <a:rPr lang="en-US" altLang="en-US" sz="2400" dirty="0">
                <a:cs typeface="Calibri" panose="020F0502020204030204" pitchFamily="34" charset="0"/>
              </a:rPr>
              <a:t>, you are required to satisfy five requirements</a:t>
            </a:r>
          </a:p>
          <a:p>
            <a:pPr lvl="1" eaLnBrk="1" hangingPunct="1"/>
            <a:r>
              <a:rPr lang="en-US" altLang="en-US" sz="2000" b="1" dirty="0">
                <a:cs typeface="Calibri" panose="020F0502020204030204" pitchFamily="34" charset="0"/>
              </a:rPr>
              <a:t>achieve knowledge </a:t>
            </a:r>
            <a:r>
              <a:rPr lang="en-US" altLang="en-US" sz="2000" dirty="0">
                <a:cs typeface="Calibri" panose="020F0502020204030204" pitchFamily="34" charset="0"/>
              </a:rPr>
              <a:t>(</a:t>
            </a:r>
            <a:r>
              <a:rPr lang="en-US" altLang="en-US" sz="2000" i="1" dirty="0">
                <a:cs typeface="Calibri" panose="020F0502020204030204" pitchFamily="34" charset="0"/>
              </a:rPr>
              <a:t>pass the necessary curriculum approximately equivalent 	to a 4-year Canadian honours geology program</a:t>
            </a:r>
            <a:r>
              <a:rPr lang="en-US" altLang="en-US" sz="2000" dirty="0">
                <a:cs typeface="Calibri" panose="020F0502020204030204" pitchFamily="34" charset="0"/>
              </a:rPr>
              <a:t>)</a:t>
            </a:r>
          </a:p>
          <a:p>
            <a:pPr lvl="1" eaLnBrk="1" hangingPunct="1"/>
            <a:r>
              <a:rPr lang="en-US" altLang="en-US" sz="2000" b="1" dirty="0">
                <a:cs typeface="Calibri" panose="020F0502020204030204" pitchFamily="34" charset="0"/>
              </a:rPr>
              <a:t>achieve experience </a:t>
            </a:r>
            <a:r>
              <a:rPr lang="en-US" altLang="en-US" sz="2000" dirty="0">
                <a:cs typeface="Calibri" panose="020F0502020204030204" pitchFamily="34" charset="0"/>
              </a:rPr>
              <a:t>(</a:t>
            </a:r>
            <a:r>
              <a:rPr lang="en-US" altLang="en-US" sz="2000" i="1" dirty="0">
                <a:cs typeface="Calibri" panose="020F0502020204030204" pitchFamily="34" charset="0"/>
              </a:rPr>
              <a:t>48 months of experience as a member-in-training - MIT</a:t>
            </a:r>
            <a:r>
              <a:rPr lang="en-US" altLang="en-US" sz="2000" dirty="0">
                <a:cs typeface="Calibri" panose="020F0502020204030204" pitchFamily="34" charset="0"/>
              </a:rPr>
              <a:t>)</a:t>
            </a:r>
          </a:p>
          <a:p>
            <a:pPr lvl="1" eaLnBrk="1" hangingPunct="1"/>
            <a:r>
              <a:rPr lang="en-US" altLang="en-US" sz="2000" b="1" dirty="0">
                <a:cs typeface="Calibri" panose="020F0502020204030204" pitchFamily="34" charset="0"/>
              </a:rPr>
              <a:t>have four references</a:t>
            </a:r>
            <a:r>
              <a:rPr lang="en-US" altLang="en-US" sz="2000" dirty="0">
                <a:cs typeface="Calibri" panose="020F0502020204030204" pitchFamily="34" charset="0"/>
              </a:rPr>
              <a:t> (</a:t>
            </a:r>
            <a:r>
              <a:rPr lang="en-US" altLang="en-US" sz="2000" i="1" dirty="0">
                <a:cs typeface="Calibri" panose="020F0502020204030204" pitchFamily="34" charset="0"/>
              </a:rPr>
              <a:t>3 must be geoscientists/engineers</a:t>
            </a:r>
            <a:r>
              <a:rPr lang="en-US" altLang="en-US" sz="2000" dirty="0">
                <a:cs typeface="Calibri" panose="020F0502020204030204" pitchFamily="34" charset="0"/>
              </a:rPr>
              <a:t>)</a:t>
            </a:r>
          </a:p>
          <a:p>
            <a:pPr lvl="1" eaLnBrk="1" hangingPunct="1"/>
            <a:r>
              <a:rPr lang="en-US" altLang="en-US" sz="2000" b="1" dirty="0">
                <a:cs typeface="Calibri" panose="020F0502020204030204" pitchFamily="34" charset="0"/>
              </a:rPr>
              <a:t>adequately speak an official language of the province</a:t>
            </a:r>
          </a:p>
          <a:p>
            <a:pPr lvl="1" eaLnBrk="1" hangingPunct="1"/>
            <a:r>
              <a:rPr lang="en-US" altLang="en-US" sz="2000" b="1" dirty="0">
                <a:cs typeface="Calibri" panose="020F0502020204030204" pitchFamily="34" charset="0"/>
              </a:rPr>
              <a:t>pass a professional practice/ethics exam</a:t>
            </a:r>
            <a:r>
              <a:rPr lang="en-US" altLang="en-US" sz="2000" dirty="0">
                <a:cs typeface="Calibri" panose="020F0502020204030204" pitchFamily="34" charset="0"/>
              </a:rPr>
              <a:t> (</a:t>
            </a:r>
            <a:r>
              <a:rPr lang="en-US" altLang="en-US" sz="2000" i="1" dirty="0">
                <a:cs typeface="Calibri" panose="020F0502020204030204" pitchFamily="34" charset="0"/>
              </a:rPr>
              <a:t>ensuring you have local knowledge 	of relevant laws, ethical issues; the curriculum and text is provided in 	advance by the </a:t>
            </a:r>
            <a:r>
              <a:rPr lang="en-US" altLang="en-US" sz="2000" b="1" i="1" dirty="0">
                <a:solidFill>
                  <a:srgbClr val="0432FF"/>
                </a:solidFill>
                <a:cs typeface="Calibri" panose="020F0502020204030204" pitchFamily="34" charset="0"/>
              </a:rPr>
              <a:t>APGNS</a:t>
            </a:r>
            <a:r>
              <a:rPr lang="en-US" altLang="en-US" sz="2000" dirty="0">
                <a:cs typeface="Calibri" panose="020F0502020204030204" pitchFamily="34" charset="0"/>
              </a:rPr>
              <a:t>)</a:t>
            </a:r>
          </a:p>
          <a:p>
            <a:pPr eaLnBrk="1" hangingPunct="1"/>
            <a:r>
              <a:rPr lang="en-US" altLang="en-US" sz="2400" dirty="0">
                <a:cs typeface="Calibri" panose="020F0502020204030204" pitchFamily="34" charset="0"/>
              </a:rPr>
              <a:t>obviously, Acadia students need to know what these knowledge 	requirements are!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7C2ECDC7-AFFB-B740-ABF3-3947A3464496}"/>
              </a:ext>
            </a:extLst>
          </p:cNvPr>
          <p:cNvSpPr>
            <a:spLocks noGrp="1" noChangeArrowheads="1"/>
          </p:cNvSpPr>
          <p:nvPr>
            <p:ph type="title"/>
          </p:nvPr>
        </p:nvSpPr>
        <p:spPr>
          <a:xfrm>
            <a:off x="0" y="0"/>
            <a:ext cx="9144000" cy="1273175"/>
          </a:xfrm>
        </p:spPr>
        <p:txBody>
          <a:bodyPr rtlCol="0">
            <a:normAutofit/>
          </a:bodyPr>
          <a:lstStyle/>
          <a:p>
            <a:pPr algn="ctr" eaLnBrk="1" fontAlgn="auto" hangingPunct="1">
              <a:spcAft>
                <a:spcPts val="0"/>
              </a:spcAft>
              <a:defRPr/>
            </a:pPr>
            <a:r>
              <a:rPr lang="en-US" altLang="en-US" b="1" dirty="0">
                <a:latin typeface="Calibri" panose="020F0502020204030204" pitchFamily="34" charset="0"/>
                <a:cs typeface="Calibri" panose="020F0502020204030204" pitchFamily="34" charset="0"/>
              </a:rPr>
              <a:t>Knowledge Requirements</a:t>
            </a:r>
            <a:br>
              <a:rPr lang="en-US" altLang="en-US" sz="2333" b="1" dirty="0">
                <a:latin typeface="Calibri" panose="020F0502020204030204" pitchFamily="34" charset="0"/>
                <a:cs typeface="Calibri" panose="020F0502020204030204" pitchFamily="34" charset="0"/>
              </a:rPr>
            </a:br>
            <a:r>
              <a:rPr lang="en-US" altLang="en-US" sz="2333" b="1" dirty="0">
                <a:latin typeface="Calibri" panose="020F0502020204030204" pitchFamily="34" charset="0"/>
                <a:cs typeface="Calibri" panose="020F0502020204030204" pitchFamily="34" charset="0"/>
              </a:rPr>
              <a:t> </a:t>
            </a:r>
            <a:r>
              <a:rPr lang="en-US" altLang="en-US" sz="2333" i="1" dirty="0">
                <a:latin typeface="Calibri" panose="020F0502020204030204" pitchFamily="34" charset="0"/>
                <a:cs typeface="Calibri" panose="020F0502020204030204" pitchFamily="34" charset="0"/>
              </a:rPr>
              <a:t>common to all streams </a:t>
            </a:r>
            <a:br>
              <a:rPr lang="en-US" altLang="en-US" sz="2333" i="1" dirty="0">
                <a:latin typeface="Calibri" panose="020F0502020204030204" pitchFamily="34" charset="0"/>
                <a:cs typeface="Calibri" panose="020F0502020204030204" pitchFamily="34" charset="0"/>
              </a:rPr>
            </a:br>
            <a:r>
              <a:rPr lang="en-US" altLang="en-US" sz="2333" b="1" i="1" dirty="0">
                <a:solidFill>
                  <a:srgbClr val="C00000"/>
                </a:solidFill>
                <a:latin typeface="Calibri" panose="020F0502020204030204" pitchFamily="34" charset="0"/>
                <a:cs typeface="Calibri" panose="020F0502020204030204" pitchFamily="34" charset="0"/>
              </a:rPr>
              <a:t>(Geologist, Geophysicist, Environmental Geoscientist)</a:t>
            </a:r>
            <a:endParaRPr lang="en-US" altLang="en-US" sz="3000" b="1" i="1" dirty="0">
              <a:solidFill>
                <a:srgbClr val="C00000"/>
              </a:solidFill>
              <a:latin typeface="Calibri" panose="020F0502020204030204" pitchFamily="34" charset="0"/>
              <a:cs typeface="Calibri" panose="020F0502020204030204" pitchFamily="34" charset="0"/>
            </a:endParaRPr>
          </a:p>
        </p:txBody>
      </p:sp>
      <p:sp>
        <p:nvSpPr>
          <p:cNvPr id="14338" name="Rectangle 3">
            <a:extLst>
              <a:ext uri="{FF2B5EF4-FFF2-40B4-BE49-F238E27FC236}">
                <a16:creationId xmlns:a16="http://schemas.microsoft.com/office/drawing/2014/main" id="{EBA15FE4-1EB3-A346-83E0-3F696A70F060}"/>
              </a:ext>
            </a:extLst>
          </p:cNvPr>
          <p:cNvSpPr>
            <a:spLocks noGrp="1" noChangeArrowheads="1"/>
          </p:cNvSpPr>
          <p:nvPr>
            <p:ph idx="1"/>
          </p:nvPr>
        </p:nvSpPr>
        <p:spPr>
          <a:xfrm>
            <a:off x="179388" y="1273175"/>
            <a:ext cx="8785225" cy="4441825"/>
          </a:xfrm>
        </p:spPr>
        <p:txBody>
          <a:bodyPr rtlCol="0">
            <a:normAutofit fontScale="92500" lnSpcReduction="10000"/>
          </a:bodyPr>
          <a:lstStyle/>
          <a:p>
            <a:pPr eaLnBrk="1" fontAlgn="auto" hangingPunct="1">
              <a:spcAft>
                <a:spcPts val="0"/>
              </a:spcAft>
              <a:defRPr/>
            </a:pPr>
            <a:r>
              <a:rPr lang="en-US" altLang="en-US" sz="2600" b="1" dirty="0">
                <a:solidFill>
                  <a:srgbClr val="0432FF"/>
                </a:solidFill>
                <a:cs typeface="Calibri" panose="020F0502020204030204" pitchFamily="34" charset="0"/>
              </a:rPr>
              <a:t>3 Compulsory Foundation Science Educational Units (EUs)</a:t>
            </a:r>
            <a:endParaRPr lang="en-US" altLang="en-US" sz="2600" dirty="0">
              <a:solidFill>
                <a:srgbClr val="0432FF"/>
              </a:solidFill>
              <a:cs typeface="Calibri" panose="020F0502020204030204" pitchFamily="34" charset="0"/>
            </a:endParaRPr>
          </a:p>
          <a:p>
            <a:pPr lvl="1" eaLnBrk="1" fontAlgn="auto" hangingPunct="1">
              <a:spcAft>
                <a:spcPts val="0"/>
              </a:spcAft>
              <a:defRPr/>
            </a:pPr>
            <a:r>
              <a:rPr lang="en-US" altLang="en-US" sz="2200" dirty="0">
                <a:cs typeface="Calibri" panose="020F0502020204030204" pitchFamily="34" charset="0"/>
              </a:rPr>
              <a:t>Mathematics (</a:t>
            </a:r>
            <a:r>
              <a:rPr lang="en-US" altLang="en-US" sz="2200" i="1" dirty="0">
                <a:cs typeface="Calibri" panose="020F0502020204030204" pitchFamily="34" charset="0"/>
              </a:rPr>
              <a:t>1</a:t>
            </a:r>
            <a:r>
              <a:rPr lang="en-US" altLang="en-US" sz="2200" i="1" baseline="30000" dirty="0">
                <a:cs typeface="Calibri" panose="020F0502020204030204" pitchFamily="34" charset="0"/>
              </a:rPr>
              <a:t>st</a:t>
            </a:r>
            <a:r>
              <a:rPr lang="en-US" altLang="en-US" sz="2200" i="1" dirty="0">
                <a:cs typeface="Calibri" panose="020F0502020204030204" pitchFamily="34" charset="0"/>
              </a:rPr>
              <a:t> year calculus, statistics, matrix algebra, number theory</a:t>
            </a:r>
            <a:r>
              <a:rPr lang="en-US" altLang="en-US" sz="2200" dirty="0">
                <a:cs typeface="Calibri" panose="020F0502020204030204" pitchFamily="34" charset="0"/>
              </a:rPr>
              <a:t>)</a:t>
            </a:r>
          </a:p>
          <a:p>
            <a:pPr lvl="1" eaLnBrk="1" fontAlgn="auto" hangingPunct="1">
              <a:spcAft>
                <a:spcPts val="0"/>
              </a:spcAft>
              <a:defRPr/>
            </a:pPr>
            <a:r>
              <a:rPr lang="en-US" altLang="en-US" sz="2200" dirty="0">
                <a:cs typeface="Calibri" panose="020F0502020204030204" pitchFamily="34" charset="0"/>
              </a:rPr>
              <a:t>Physics (</a:t>
            </a:r>
            <a:r>
              <a:rPr lang="en-US" altLang="en-US" sz="2200" i="1" dirty="0">
                <a:cs typeface="Calibri" panose="020F0502020204030204" pitchFamily="34" charset="0"/>
              </a:rPr>
              <a:t>intro, 1</a:t>
            </a:r>
            <a:r>
              <a:rPr lang="en-US" altLang="en-US" sz="2200" i="1" baseline="30000" dirty="0">
                <a:cs typeface="Calibri" panose="020F0502020204030204" pitchFamily="34" charset="0"/>
              </a:rPr>
              <a:t>st</a:t>
            </a:r>
            <a:r>
              <a:rPr lang="en-US" altLang="en-US" sz="2200" i="1" dirty="0">
                <a:cs typeface="Calibri" panose="020F0502020204030204" pitchFamily="34" charset="0"/>
              </a:rPr>
              <a:t> year, w/lab</a:t>
            </a:r>
            <a:r>
              <a:rPr lang="en-US" altLang="en-US" sz="2200" dirty="0">
                <a:cs typeface="Calibri" panose="020F0502020204030204" pitchFamily="34" charset="0"/>
              </a:rPr>
              <a:t>)</a:t>
            </a:r>
          </a:p>
          <a:p>
            <a:pPr lvl="1" eaLnBrk="1" fontAlgn="auto" hangingPunct="1">
              <a:spcAft>
                <a:spcPts val="0"/>
              </a:spcAft>
              <a:defRPr/>
            </a:pPr>
            <a:r>
              <a:rPr lang="en-US" altLang="en-US" sz="2200" dirty="0">
                <a:cs typeface="Calibri" panose="020F0502020204030204" pitchFamily="34" charset="0"/>
              </a:rPr>
              <a:t>Chemistry (</a:t>
            </a:r>
            <a:r>
              <a:rPr lang="en-US" altLang="en-US" sz="2200" i="1" dirty="0">
                <a:cs typeface="Calibri" panose="020F0502020204030204" pitchFamily="34" charset="0"/>
              </a:rPr>
              <a:t>intro, 1</a:t>
            </a:r>
            <a:r>
              <a:rPr lang="en-US" altLang="en-US" sz="2200" i="1" baseline="30000" dirty="0">
                <a:cs typeface="Calibri" panose="020F0502020204030204" pitchFamily="34" charset="0"/>
              </a:rPr>
              <a:t>st</a:t>
            </a:r>
            <a:r>
              <a:rPr lang="en-US" altLang="en-US" sz="2200" i="1" dirty="0">
                <a:cs typeface="Calibri" panose="020F0502020204030204" pitchFamily="34" charset="0"/>
              </a:rPr>
              <a:t> year, w/lab</a:t>
            </a:r>
            <a:r>
              <a:rPr lang="en-US" altLang="en-US" sz="2200" dirty="0">
                <a:cs typeface="Calibri" panose="020F0502020204030204" pitchFamily="34" charset="0"/>
              </a:rPr>
              <a:t>)</a:t>
            </a:r>
          </a:p>
          <a:p>
            <a:pPr eaLnBrk="1" fontAlgn="auto" hangingPunct="1">
              <a:spcAft>
                <a:spcPts val="0"/>
              </a:spcAft>
              <a:defRPr/>
            </a:pPr>
            <a:r>
              <a:rPr lang="en-US" altLang="en-US" sz="2600" b="1" dirty="0">
                <a:solidFill>
                  <a:srgbClr val="0432FF"/>
                </a:solidFill>
                <a:cs typeface="Calibri" panose="020F0502020204030204" pitchFamily="34" charset="0"/>
              </a:rPr>
              <a:t>6 Additional Foundation Science</a:t>
            </a:r>
            <a:r>
              <a:rPr lang="en-US" altLang="en-US" sz="2600" dirty="0">
                <a:solidFill>
                  <a:srgbClr val="0432FF"/>
                </a:solidFill>
                <a:cs typeface="Calibri" panose="020F0502020204030204" pitchFamily="34" charset="0"/>
              </a:rPr>
              <a:t> </a:t>
            </a:r>
            <a:r>
              <a:rPr lang="en-US" altLang="en-US" sz="2600" b="1" dirty="0">
                <a:solidFill>
                  <a:srgbClr val="0432FF"/>
                </a:solidFill>
                <a:cs typeface="Calibri" panose="020F0502020204030204" pitchFamily="34" charset="0"/>
              </a:rPr>
              <a:t>EUs</a:t>
            </a:r>
            <a:r>
              <a:rPr lang="en-US" altLang="en-US" sz="2600" dirty="0">
                <a:solidFill>
                  <a:srgbClr val="0432FF"/>
                </a:solidFill>
                <a:cs typeface="Calibri" panose="020F0502020204030204" pitchFamily="34" charset="0"/>
              </a:rPr>
              <a:t> </a:t>
            </a:r>
            <a:r>
              <a:rPr lang="en-US" altLang="en-US" sz="2200" dirty="0">
                <a:cs typeface="Calibri" panose="020F0502020204030204" pitchFamily="34" charset="0"/>
              </a:rPr>
              <a:t>– </a:t>
            </a:r>
            <a:r>
              <a:rPr lang="en-US" altLang="en-US" sz="2200" i="1" dirty="0">
                <a:cs typeface="Calibri" panose="020F0502020204030204" pitchFamily="34" charset="0"/>
              </a:rPr>
              <a:t>up to two from each subject</a:t>
            </a:r>
            <a:endParaRPr lang="en-US" altLang="en-US" sz="2200" b="1" i="1" dirty="0">
              <a:solidFill>
                <a:schemeClr val="accent2"/>
              </a:solidFill>
              <a:cs typeface="Calibri" panose="020F0502020204030204" pitchFamily="34" charset="0"/>
            </a:endParaRPr>
          </a:p>
          <a:p>
            <a:pPr lvl="1" eaLnBrk="1" fontAlgn="auto" hangingPunct="1">
              <a:spcAft>
                <a:spcPts val="0"/>
              </a:spcAft>
              <a:defRPr/>
            </a:pPr>
            <a:r>
              <a:rPr lang="en-US" altLang="en-US" sz="2200" dirty="0">
                <a:cs typeface="Calibri" panose="020F0502020204030204" pitchFamily="34" charset="0"/>
              </a:rPr>
              <a:t>Mathematics (</a:t>
            </a:r>
            <a:r>
              <a:rPr lang="en-US" altLang="en-US" sz="2200" i="1" dirty="0">
                <a:cs typeface="Calibri" panose="020F0502020204030204" pitchFamily="34" charset="0"/>
              </a:rPr>
              <a:t>1</a:t>
            </a:r>
            <a:r>
              <a:rPr lang="en-US" altLang="en-US" sz="2200" i="1" baseline="30000" dirty="0">
                <a:cs typeface="Calibri" panose="020F0502020204030204" pitchFamily="34" charset="0"/>
              </a:rPr>
              <a:t>st</a:t>
            </a:r>
            <a:r>
              <a:rPr lang="en-US" altLang="en-US" sz="2200" i="1" dirty="0">
                <a:cs typeface="Calibri" panose="020F0502020204030204" pitchFamily="34" charset="0"/>
              </a:rPr>
              <a:t> year calculus, statistics, matrix algebra, number theory</a:t>
            </a:r>
            <a:r>
              <a:rPr lang="en-US" altLang="en-US" sz="2200" dirty="0">
                <a:cs typeface="Calibri" panose="020F0502020204030204" pitchFamily="34" charset="0"/>
              </a:rPr>
              <a:t>)</a:t>
            </a:r>
          </a:p>
          <a:p>
            <a:pPr lvl="1" eaLnBrk="1" fontAlgn="auto" hangingPunct="1">
              <a:spcAft>
                <a:spcPts val="0"/>
              </a:spcAft>
              <a:defRPr/>
            </a:pPr>
            <a:r>
              <a:rPr lang="en-US" altLang="en-US" sz="2200" dirty="0">
                <a:cs typeface="Calibri" panose="020F0502020204030204" pitchFamily="34" charset="0"/>
              </a:rPr>
              <a:t>Physics (</a:t>
            </a:r>
            <a:r>
              <a:rPr lang="en-US" altLang="en-US" sz="2200" i="1" dirty="0">
                <a:cs typeface="Calibri" panose="020F0502020204030204" pitchFamily="34" charset="0"/>
              </a:rPr>
              <a:t>intro, 1</a:t>
            </a:r>
            <a:r>
              <a:rPr lang="en-US" altLang="en-US" sz="2200" i="1" baseline="30000" dirty="0">
                <a:cs typeface="Calibri" panose="020F0502020204030204" pitchFamily="34" charset="0"/>
              </a:rPr>
              <a:t>st</a:t>
            </a:r>
            <a:r>
              <a:rPr lang="en-US" altLang="en-US" sz="2200" i="1" dirty="0">
                <a:cs typeface="Calibri" panose="020F0502020204030204" pitchFamily="34" charset="0"/>
              </a:rPr>
              <a:t> year, w/lab</a:t>
            </a:r>
            <a:r>
              <a:rPr lang="en-US" altLang="en-US" sz="2200" dirty="0">
                <a:cs typeface="Calibri" panose="020F0502020204030204" pitchFamily="34" charset="0"/>
              </a:rPr>
              <a:t>)</a:t>
            </a:r>
          </a:p>
          <a:p>
            <a:pPr lvl="1" eaLnBrk="1" fontAlgn="auto" hangingPunct="1">
              <a:spcAft>
                <a:spcPts val="0"/>
              </a:spcAft>
              <a:defRPr/>
            </a:pPr>
            <a:r>
              <a:rPr lang="en-US" altLang="en-US" sz="2200" dirty="0">
                <a:cs typeface="Calibri" panose="020F0502020204030204" pitchFamily="34" charset="0"/>
              </a:rPr>
              <a:t>Chemistry (</a:t>
            </a:r>
            <a:r>
              <a:rPr lang="en-US" altLang="en-US" sz="2200" i="1" dirty="0">
                <a:cs typeface="Calibri" panose="020F0502020204030204" pitchFamily="34" charset="0"/>
              </a:rPr>
              <a:t>intro, 1</a:t>
            </a:r>
            <a:r>
              <a:rPr lang="en-US" altLang="en-US" sz="2200" i="1" baseline="30000" dirty="0">
                <a:cs typeface="Calibri" panose="020F0502020204030204" pitchFamily="34" charset="0"/>
              </a:rPr>
              <a:t>st</a:t>
            </a:r>
            <a:r>
              <a:rPr lang="en-US" altLang="en-US" sz="2200" i="1" dirty="0">
                <a:cs typeface="Calibri" panose="020F0502020204030204" pitchFamily="34" charset="0"/>
              </a:rPr>
              <a:t> year, w/lab</a:t>
            </a:r>
            <a:r>
              <a:rPr lang="en-US" altLang="en-US" sz="2200" dirty="0">
                <a:cs typeface="Calibri" panose="020F0502020204030204" pitchFamily="34" charset="0"/>
              </a:rPr>
              <a:t>)</a:t>
            </a:r>
          </a:p>
          <a:p>
            <a:pPr lvl="1" eaLnBrk="1" fontAlgn="auto" hangingPunct="1">
              <a:spcAft>
                <a:spcPts val="0"/>
              </a:spcAft>
              <a:defRPr/>
            </a:pPr>
            <a:r>
              <a:rPr lang="en-US" altLang="en-US" sz="2200" dirty="0">
                <a:cs typeface="Calibri" panose="020F0502020204030204" pitchFamily="34" charset="0"/>
              </a:rPr>
              <a:t>Biology (</a:t>
            </a:r>
            <a:r>
              <a:rPr lang="en-US" altLang="en-US" sz="2200" i="1" dirty="0">
                <a:cs typeface="Calibri" panose="020F0502020204030204" pitchFamily="34" charset="0"/>
              </a:rPr>
              <a:t>intro, 1</a:t>
            </a:r>
            <a:r>
              <a:rPr lang="en-US" altLang="en-US" sz="2200" i="1" baseline="30000" dirty="0">
                <a:cs typeface="Calibri" panose="020F0502020204030204" pitchFamily="34" charset="0"/>
              </a:rPr>
              <a:t>st</a:t>
            </a:r>
            <a:r>
              <a:rPr lang="en-US" altLang="en-US" sz="2200" i="1" dirty="0">
                <a:cs typeface="Calibri" panose="020F0502020204030204" pitchFamily="34" charset="0"/>
              </a:rPr>
              <a:t> year, w/lab</a:t>
            </a:r>
            <a:r>
              <a:rPr lang="en-US" altLang="en-US" sz="2200" dirty="0">
                <a:cs typeface="Calibri" panose="020F0502020204030204" pitchFamily="34" charset="0"/>
              </a:rPr>
              <a:t>)</a:t>
            </a:r>
          </a:p>
          <a:p>
            <a:pPr lvl="1" eaLnBrk="1" fontAlgn="auto" hangingPunct="1">
              <a:spcAft>
                <a:spcPts val="0"/>
              </a:spcAft>
              <a:defRPr/>
            </a:pPr>
            <a:r>
              <a:rPr lang="en-US" altLang="en-US" sz="2200" dirty="0">
                <a:cs typeface="Calibri" panose="020F0502020204030204" pitchFamily="34" charset="0"/>
              </a:rPr>
              <a:t>Statistics (</a:t>
            </a:r>
            <a:r>
              <a:rPr lang="en-US" altLang="en-US" sz="2200" i="1" dirty="0">
                <a:cs typeface="Calibri" panose="020F0502020204030204" pitchFamily="34" charset="0"/>
              </a:rPr>
              <a:t>see above</a:t>
            </a:r>
            <a:r>
              <a:rPr lang="en-US" altLang="en-US" sz="2200" dirty="0">
                <a:cs typeface="Calibri" panose="020F0502020204030204" pitchFamily="34" charset="0"/>
              </a:rPr>
              <a:t>)</a:t>
            </a:r>
          </a:p>
          <a:p>
            <a:pPr lvl="1" eaLnBrk="1" fontAlgn="auto" hangingPunct="1">
              <a:spcAft>
                <a:spcPts val="0"/>
              </a:spcAft>
              <a:defRPr/>
            </a:pPr>
            <a:r>
              <a:rPr lang="en-US" altLang="en-US" sz="2200" dirty="0">
                <a:cs typeface="Calibri" panose="020F0502020204030204" pitchFamily="34" charset="0"/>
              </a:rPr>
              <a:t>Computer Programming (</a:t>
            </a:r>
            <a:r>
              <a:rPr lang="en-US" altLang="en-US" sz="2200" i="1" dirty="0">
                <a:cs typeface="Calibri" panose="020F0502020204030204" pitchFamily="34" charset="0"/>
              </a:rPr>
              <a:t>coding in relevant, modern computer language</a:t>
            </a:r>
            <a:r>
              <a:rPr lang="en-US" altLang="en-US" sz="2200" dirty="0">
                <a:cs typeface="Calibri" panose="020F0502020204030204" pitchFamily="34" charset="0"/>
              </a:rPr>
              <a:t>)</a:t>
            </a:r>
          </a:p>
          <a:p>
            <a:pPr eaLnBrk="1" fontAlgn="auto" hangingPunct="1">
              <a:spcBef>
                <a:spcPts val="1200"/>
              </a:spcBef>
              <a:spcAft>
                <a:spcPts val="0"/>
              </a:spcAft>
              <a:buFontTx/>
              <a:buNone/>
              <a:defRPr/>
            </a:pPr>
            <a:r>
              <a:rPr lang="en-US" altLang="en-US" sz="1700" b="1" i="1" dirty="0">
                <a:cs typeface="Calibri" panose="020F0502020204030204" pitchFamily="34" charset="0"/>
              </a:rPr>
              <a:t>Note:</a:t>
            </a:r>
            <a:r>
              <a:rPr lang="en-US" altLang="en-US" sz="1700" i="1" dirty="0">
                <a:cs typeface="Calibri" panose="020F0502020204030204" pitchFamily="34" charset="0"/>
              </a:rPr>
              <a:t> EU = ‘educational unit’ is basically a one-semester/one-term course at Acadia</a:t>
            </a:r>
            <a:r>
              <a:rPr lang="en-US" altLang="en-US" sz="1700" b="1" i="1" dirty="0">
                <a:cs typeface="Calibri" panose="020F0502020204030204" pitchFamily="34" charset="0"/>
              </a:rPr>
              <a:t> </a:t>
            </a:r>
          </a:p>
          <a:p>
            <a:pPr eaLnBrk="1" fontAlgn="auto" hangingPunct="1">
              <a:lnSpc>
                <a:spcPct val="110000"/>
              </a:lnSpc>
              <a:spcAft>
                <a:spcPts val="0"/>
              </a:spcAft>
              <a:buFontTx/>
              <a:buNone/>
              <a:defRPr/>
            </a:pPr>
            <a:r>
              <a:rPr lang="en-US" altLang="en-US" sz="1700" b="1" i="1" dirty="0">
                <a:cs typeface="Calibri" panose="020F0502020204030204" pitchFamily="34" charset="0"/>
              </a:rPr>
              <a:t>Note:</a:t>
            </a:r>
            <a:r>
              <a:rPr lang="en-US" altLang="en-US" sz="1700" i="1" dirty="0">
                <a:cs typeface="Calibri" panose="020F0502020204030204" pitchFamily="34" charset="0"/>
              </a:rPr>
              <a:t> except for Mathematics and Statistics, these courses must have lab and must be &gt;= 1st year university level AND acceptable for credit in a degree in science or applied science/engineering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a:extLst>
              <a:ext uri="{FF2B5EF4-FFF2-40B4-BE49-F238E27FC236}">
                <a16:creationId xmlns:a16="http://schemas.microsoft.com/office/drawing/2014/main" id="{98D10FBA-83E0-4B41-A1F3-F80396A7EBFF}"/>
              </a:ext>
            </a:extLst>
          </p:cNvPr>
          <p:cNvSpPr>
            <a:spLocks noGrp="1" noChangeArrowheads="1"/>
          </p:cNvSpPr>
          <p:nvPr>
            <p:ph idx="1"/>
          </p:nvPr>
        </p:nvSpPr>
        <p:spPr>
          <a:xfrm>
            <a:off x="179388" y="1273175"/>
            <a:ext cx="8785225" cy="3313113"/>
          </a:xfrm>
        </p:spPr>
        <p:txBody>
          <a:bodyPr/>
          <a:lstStyle/>
          <a:p>
            <a:pPr eaLnBrk="1" hangingPunct="1"/>
            <a:r>
              <a:rPr lang="en-US" altLang="en-US" sz="2400" b="1" dirty="0">
                <a:solidFill>
                  <a:srgbClr val="0432FF"/>
                </a:solidFill>
                <a:cs typeface="Calibri" panose="020F0502020204030204" pitchFamily="34" charset="0"/>
              </a:rPr>
              <a:t>4 Compulsory Foundation Geoscience EUs</a:t>
            </a:r>
            <a:endParaRPr lang="en-US" altLang="en-US" sz="2400" dirty="0">
              <a:solidFill>
                <a:srgbClr val="0432FF"/>
              </a:solidFill>
              <a:cs typeface="Calibri" panose="020F0502020204030204" pitchFamily="34" charset="0"/>
            </a:endParaRPr>
          </a:p>
          <a:p>
            <a:pPr lvl="1" eaLnBrk="1" hangingPunct="1"/>
            <a:r>
              <a:rPr lang="en-US" altLang="en-US" sz="2000" dirty="0">
                <a:cs typeface="Calibri" panose="020F0502020204030204" pitchFamily="34" charset="0"/>
              </a:rPr>
              <a:t>Field Techniques</a:t>
            </a:r>
          </a:p>
          <a:p>
            <a:pPr lvl="1" eaLnBrk="1" hangingPunct="1"/>
            <a:r>
              <a:rPr lang="en-US" altLang="en-US" sz="2000" dirty="0">
                <a:cs typeface="Calibri" panose="020F0502020204030204" pitchFamily="34" charset="0"/>
              </a:rPr>
              <a:t>Mineralogy and Petrology</a:t>
            </a:r>
          </a:p>
          <a:p>
            <a:pPr lvl="1" eaLnBrk="1" hangingPunct="1"/>
            <a:r>
              <a:rPr lang="en-US" altLang="en-US" sz="2000" dirty="0">
                <a:cs typeface="Calibri" panose="020F0502020204030204" pitchFamily="34" charset="0"/>
              </a:rPr>
              <a:t>Sedimentation and Stratigraphy</a:t>
            </a:r>
          </a:p>
          <a:p>
            <a:pPr lvl="1" eaLnBrk="1" hangingPunct="1"/>
            <a:r>
              <a:rPr lang="en-US" altLang="en-US" sz="2000" dirty="0">
                <a:cs typeface="Calibri" panose="020F0502020204030204" pitchFamily="34" charset="0"/>
              </a:rPr>
              <a:t>Structural Geology</a:t>
            </a:r>
          </a:p>
          <a:p>
            <a:pPr eaLnBrk="1" hangingPunct="1">
              <a:buFontTx/>
              <a:buNone/>
            </a:pPr>
            <a:r>
              <a:rPr lang="en-US" altLang="en-US" sz="1800" b="1" i="1" dirty="0">
                <a:cs typeface="Calibri" panose="020F0502020204030204" pitchFamily="34" charset="0"/>
              </a:rPr>
              <a:t>Note:</a:t>
            </a:r>
            <a:r>
              <a:rPr lang="en-US" altLang="en-US" sz="1800" i="1" dirty="0">
                <a:cs typeface="Calibri" panose="020F0502020204030204" pitchFamily="34" charset="0"/>
              </a:rPr>
              <a:t> the material in these educational units may be 				equivalently studied as material in several courses; 					regardless, these courses must be acceptable for credit 				toward a degree in geoscience</a:t>
            </a:r>
            <a:endParaRPr lang="en-US" altLang="en-US" sz="1800" dirty="0">
              <a:cs typeface="Calibri" panose="020F0502020204030204" pitchFamily="34" charset="0"/>
            </a:endParaRPr>
          </a:p>
        </p:txBody>
      </p:sp>
      <p:sp>
        <p:nvSpPr>
          <p:cNvPr id="6" name="Rectangle 2">
            <a:extLst>
              <a:ext uri="{FF2B5EF4-FFF2-40B4-BE49-F238E27FC236}">
                <a16:creationId xmlns:a16="http://schemas.microsoft.com/office/drawing/2014/main" id="{49713663-2329-CD47-B274-0A81B199CD67}"/>
              </a:ext>
            </a:extLst>
          </p:cNvPr>
          <p:cNvSpPr>
            <a:spLocks noGrp="1" noChangeArrowheads="1"/>
          </p:cNvSpPr>
          <p:nvPr>
            <p:ph type="title"/>
          </p:nvPr>
        </p:nvSpPr>
        <p:spPr>
          <a:xfrm>
            <a:off x="0" y="0"/>
            <a:ext cx="9144000" cy="1273175"/>
          </a:xfrm>
        </p:spPr>
        <p:txBody>
          <a:bodyPr rtlCol="0">
            <a:normAutofit/>
          </a:bodyPr>
          <a:lstStyle/>
          <a:p>
            <a:pPr algn="ctr" eaLnBrk="1" fontAlgn="auto" hangingPunct="1">
              <a:spcAft>
                <a:spcPts val="0"/>
              </a:spcAft>
              <a:defRPr/>
            </a:pPr>
            <a:r>
              <a:rPr lang="en-US" altLang="en-US" b="1" dirty="0">
                <a:latin typeface="Calibri" panose="020F0502020204030204" pitchFamily="34" charset="0"/>
                <a:cs typeface="Calibri" panose="020F0502020204030204" pitchFamily="34" charset="0"/>
              </a:rPr>
              <a:t>Knowledge Requirements</a:t>
            </a:r>
            <a:br>
              <a:rPr lang="en-US" altLang="en-US" sz="2333" b="1" dirty="0">
                <a:latin typeface="Calibri" panose="020F0502020204030204" pitchFamily="34" charset="0"/>
                <a:cs typeface="Calibri" panose="020F0502020204030204" pitchFamily="34" charset="0"/>
              </a:rPr>
            </a:br>
            <a:r>
              <a:rPr lang="en-US" altLang="en-US" sz="2333" b="1" dirty="0">
                <a:latin typeface="Calibri" panose="020F0502020204030204" pitchFamily="34" charset="0"/>
                <a:cs typeface="Calibri" panose="020F0502020204030204" pitchFamily="34" charset="0"/>
              </a:rPr>
              <a:t> </a:t>
            </a:r>
            <a:r>
              <a:rPr lang="en-US" altLang="en-US" sz="2333" i="1" dirty="0">
                <a:latin typeface="Calibri" panose="020F0502020204030204" pitchFamily="34" charset="0"/>
                <a:cs typeface="Calibri" panose="020F0502020204030204" pitchFamily="34" charset="0"/>
              </a:rPr>
              <a:t>common to all streams </a:t>
            </a:r>
            <a:br>
              <a:rPr lang="en-US" altLang="en-US" sz="2333" i="1" dirty="0">
                <a:latin typeface="Calibri" panose="020F0502020204030204" pitchFamily="34" charset="0"/>
                <a:cs typeface="Calibri" panose="020F0502020204030204" pitchFamily="34" charset="0"/>
              </a:rPr>
            </a:br>
            <a:r>
              <a:rPr lang="en-US" altLang="en-US" sz="2333" b="1" i="1" dirty="0">
                <a:solidFill>
                  <a:schemeClr val="accent2"/>
                </a:solidFill>
                <a:latin typeface="Calibri" panose="020F0502020204030204" pitchFamily="34" charset="0"/>
                <a:cs typeface="Calibri" panose="020F0502020204030204" pitchFamily="34" charset="0"/>
              </a:rPr>
              <a:t>(Geologist, Geophysicist, Environmental Geoscientist)</a:t>
            </a:r>
            <a:endParaRPr lang="en-US" altLang="en-US" sz="3000" b="1" i="1" dirty="0">
              <a:solidFill>
                <a:schemeClr val="accent2"/>
              </a:solidFill>
              <a:latin typeface="Calibri" panose="020F0502020204030204" pitchFamily="34" charset="0"/>
              <a:cs typeface="Calibri" panose="020F0502020204030204" pitchFamily="34" charset="0"/>
            </a:endParaRPr>
          </a:p>
        </p:txBody>
      </p:sp>
      <p:pic>
        <p:nvPicPr>
          <p:cNvPr id="26627" name="Picture 4">
            <a:extLst>
              <a:ext uri="{FF2B5EF4-FFF2-40B4-BE49-F238E27FC236}">
                <a16:creationId xmlns:a16="http://schemas.microsoft.com/office/drawing/2014/main" id="{116EBEB4-5546-4844-8ABA-60BC76B510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308100"/>
            <a:ext cx="2798763" cy="4191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1C37DF27-53BA-8340-96F9-1DF17270611A}"/>
              </a:ext>
            </a:extLst>
          </p:cNvPr>
          <p:cNvSpPr>
            <a:spLocks noGrp="1" noChangeArrowheads="1"/>
          </p:cNvSpPr>
          <p:nvPr>
            <p:ph idx="1"/>
          </p:nvPr>
        </p:nvSpPr>
        <p:spPr>
          <a:xfrm>
            <a:off x="179388" y="912813"/>
            <a:ext cx="8964612" cy="4897437"/>
          </a:xfrm>
        </p:spPr>
        <p:txBody>
          <a:bodyPr rtlCol="0">
            <a:normAutofit fontScale="62500" lnSpcReduction="20000"/>
          </a:bodyPr>
          <a:lstStyle/>
          <a:p>
            <a:pPr eaLnBrk="1" fontAlgn="auto" hangingPunct="1">
              <a:spcAft>
                <a:spcPts val="0"/>
              </a:spcAft>
              <a:defRPr/>
            </a:pPr>
            <a:r>
              <a:rPr lang="en-US" altLang="en-US" sz="3800" b="1" dirty="0">
                <a:solidFill>
                  <a:srgbClr val="0432FF"/>
                </a:solidFill>
                <a:cs typeface="Calibri" panose="020F0502020204030204" pitchFamily="34" charset="0"/>
              </a:rPr>
              <a:t>5 Additional Foundation Geoscience EUs</a:t>
            </a:r>
            <a:endParaRPr lang="en-US" altLang="en-US" sz="3800" dirty="0">
              <a:solidFill>
                <a:srgbClr val="0432FF"/>
              </a:solidFill>
              <a:cs typeface="Calibri" panose="020F0502020204030204" pitchFamily="34" charset="0"/>
            </a:endParaRPr>
          </a:p>
          <a:p>
            <a:pPr eaLnBrk="1" fontAlgn="auto" hangingPunct="1">
              <a:spcBef>
                <a:spcPts val="1200"/>
              </a:spcBef>
              <a:spcAft>
                <a:spcPts val="0"/>
              </a:spcAft>
              <a:buFontTx/>
              <a:buNone/>
              <a:defRPr/>
            </a:pPr>
            <a:r>
              <a:rPr lang="en-US" altLang="en-US" sz="3200" b="1" i="1" u="sng" dirty="0">
                <a:cs typeface="Calibri" panose="020F0502020204030204" pitchFamily="34" charset="0"/>
              </a:rPr>
              <a:t>GEOLOGY</a:t>
            </a:r>
            <a:r>
              <a:rPr lang="en-US" altLang="en-US" sz="3200" b="1" dirty="0">
                <a:cs typeface="Calibri" panose="020F0502020204030204" pitchFamily="34" charset="0"/>
              </a:rPr>
              <a:t>			    </a:t>
            </a:r>
            <a:r>
              <a:rPr lang="en-US" altLang="en-US" sz="3200" b="1" i="1" u="sng" dirty="0">
                <a:cs typeface="Calibri" panose="020F0502020204030204" pitchFamily="34" charset="0"/>
              </a:rPr>
              <a:t>ENV GEOSCIENCE</a:t>
            </a:r>
            <a:r>
              <a:rPr lang="en-US" altLang="en-US" sz="3200" b="1" dirty="0">
                <a:cs typeface="Calibri" panose="020F0502020204030204" pitchFamily="34" charset="0"/>
              </a:rPr>
              <a:t>			</a:t>
            </a:r>
            <a:r>
              <a:rPr lang="en-US" altLang="en-US" sz="3200" b="1" i="1" u="sng" dirty="0">
                <a:cs typeface="Calibri" panose="020F0502020204030204" pitchFamily="34" charset="0"/>
              </a:rPr>
              <a:t>GEOPHYSICS</a:t>
            </a:r>
            <a:endParaRPr lang="en-US" altLang="en-US" sz="3200" b="1" dirty="0">
              <a:cs typeface="Calibri" panose="020F0502020204030204" pitchFamily="34" charset="0"/>
            </a:endParaRPr>
          </a:p>
          <a:p>
            <a:pPr eaLnBrk="1" fontAlgn="auto" hangingPunct="1">
              <a:spcAft>
                <a:spcPts val="0"/>
              </a:spcAft>
              <a:buFontTx/>
              <a:buNone/>
              <a:defRPr/>
            </a:pPr>
            <a:r>
              <a:rPr lang="en-US" altLang="en-US" sz="2600" dirty="0">
                <a:cs typeface="Calibri" panose="020F0502020204030204" pitchFamily="34" charset="0"/>
              </a:rPr>
              <a:t>Geochemistry		     	     Geochemistry			Digital Signal Processing</a:t>
            </a:r>
          </a:p>
          <a:p>
            <a:pPr eaLnBrk="1" fontAlgn="auto" hangingPunct="1">
              <a:spcAft>
                <a:spcPts val="0"/>
              </a:spcAft>
              <a:buFontTx/>
              <a:buNone/>
              <a:defRPr/>
            </a:pPr>
            <a:r>
              <a:rPr lang="en-US" altLang="en-US" sz="2600" dirty="0">
                <a:cs typeface="Calibri" panose="020F0502020204030204" pitchFamily="34" charset="0"/>
              </a:rPr>
              <a:t>Geophysics		     	     Geophysics			</a:t>
            </a:r>
          </a:p>
          <a:p>
            <a:pPr eaLnBrk="1" fontAlgn="auto" hangingPunct="1">
              <a:spcAft>
                <a:spcPts val="0"/>
              </a:spcAft>
              <a:buFontTx/>
              <a:buNone/>
              <a:defRPr/>
            </a:pPr>
            <a:r>
              <a:rPr lang="en-US" altLang="en-US" sz="2600" dirty="0">
                <a:cs typeface="Calibri" panose="020F0502020204030204" pitchFamily="34" charset="0"/>
              </a:rPr>
              <a:t>										Global Geophysics</a:t>
            </a:r>
          </a:p>
          <a:p>
            <a:pPr eaLnBrk="1" fontAlgn="auto" hangingPunct="1">
              <a:spcAft>
                <a:spcPts val="0"/>
              </a:spcAft>
              <a:buFontTx/>
              <a:buNone/>
              <a:defRPr/>
            </a:pPr>
            <a:r>
              <a:rPr lang="en-US" altLang="en-US" sz="2600" dirty="0">
                <a:cs typeface="Calibri" panose="020F0502020204030204" pitchFamily="34" charset="0"/>
              </a:rPr>
              <a:t>Igneous Petrology		     Hydrology/Hydrogeology</a:t>
            </a:r>
          </a:p>
          <a:p>
            <a:pPr eaLnBrk="1" fontAlgn="auto" hangingPunct="1">
              <a:spcAft>
                <a:spcPts val="0"/>
              </a:spcAft>
              <a:buFontTx/>
              <a:buNone/>
              <a:defRPr/>
            </a:pPr>
            <a:r>
              <a:rPr lang="en-US" altLang="en-US" sz="2600" dirty="0">
                <a:cs typeface="Calibri" panose="020F0502020204030204" pitchFamily="34" charset="0"/>
              </a:rPr>
              <a:t>Metamorphic Petrology	     	     Engineering Geology			Seismology &amp; Seismic Methods</a:t>
            </a:r>
          </a:p>
          <a:p>
            <a:pPr eaLnBrk="1" fontAlgn="auto" hangingPunct="1">
              <a:spcAft>
                <a:spcPts val="0"/>
              </a:spcAft>
              <a:buFontTx/>
              <a:buNone/>
              <a:defRPr/>
            </a:pPr>
            <a:r>
              <a:rPr lang="en-US" altLang="en-US" sz="2600" dirty="0">
                <a:cs typeface="Calibri" panose="020F0502020204030204" pitchFamily="34" charset="0"/>
              </a:rPr>
              <a:t>Sedimentary Petrology</a:t>
            </a:r>
          </a:p>
          <a:p>
            <a:pPr eaLnBrk="1" fontAlgn="auto" hangingPunct="1">
              <a:spcAft>
                <a:spcPts val="0"/>
              </a:spcAft>
              <a:buFontTx/>
              <a:buNone/>
              <a:defRPr/>
            </a:pPr>
            <a:r>
              <a:rPr lang="en-US" altLang="en-US" sz="2600" dirty="0">
                <a:cs typeface="Calibri" panose="020F0502020204030204" pitchFamily="34" charset="0"/>
              </a:rPr>
              <a:t>				     	     Geomorphology/Soil Science		Exploration Geophysics</a:t>
            </a:r>
          </a:p>
          <a:p>
            <a:pPr eaLnBrk="1" fontAlgn="auto" hangingPunct="1">
              <a:spcAft>
                <a:spcPts val="0"/>
              </a:spcAft>
              <a:buFontTx/>
              <a:buNone/>
              <a:defRPr/>
            </a:pPr>
            <a:r>
              <a:rPr lang="en-US" altLang="en-US" sz="2600" dirty="0">
                <a:cs typeface="Calibri" panose="020F0502020204030204" pitchFamily="34" charset="0"/>
              </a:rPr>
              <a:t>Sedimentology		     	     Glacial Geology     </a:t>
            </a:r>
          </a:p>
          <a:p>
            <a:pPr eaLnBrk="1" fontAlgn="auto" hangingPunct="1">
              <a:spcAft>
                <a:spcPts val="0"/>
              </a:spcAft>
              <a:buFontTx/>
              <a:buNone/>
              <a:defRPr/>
            </a:pPr>
            <a:r>
              <a:rPr lang="en-US" altLang="en-US" sz="2600" dirty="0">
                <a:cs typeface="Calibri" panose="020F0502020204030204" pitchFamily="34" charset="0"/>
              </a:rPr>
              <a:t>Glacial Geology/Geomorphology	     Remote Sensing 			Potential Fields &amp; Radiometrics</a:t>
            </a:r>
          </a:p>
          <a:p>
            <a:pPr eaLnBrk="1" fontAlgn="auto" hangingPunct="1">
              <a:spcAft>
                <a:spcPts val="0"/>
              </a:spcAft>
              <a:buFontTx/>
              <a:buNone/>
              <a:defRPr/>
            </a:pPr>
            <a:r>
              <a:rPr lang="en-US" altLang="en-US" sz="2600" dirty="0">
                <a:cs typeface="Calibri" panose="020F0502020204030204" pitchFamily="34" charset="0"/>
              </a:rPr>
              <a:t>Remote Sensing 			</a:t>
            </a:r>
          </a:p>
          <a:p>
            <a:pPr eaLnBrk="1" fontAlgn="auto" hangingPunct="1">
              <a:spcAft>
                <a:spcPts val="0"/>
              </a:spcAft>
              <a:buFontTx/>
              <a:buNone/>
              <a:defRPr/>
            </a:pPr>
            <a:r>
              <a:rPr lang="en-US" altLang="en-US" sz="2600" dirty="0">
                <a:cs typeface="Calibri" panose="020F0502020204030204" pitchFamily="34" charset="0"/>
              </a:rPr>
              <a:t>										Electrical/Electromagnetic</a:t>
            </a:r>
          </a:p>
          <a:p>
            <a:pPr eaLnBrk="1" fontAlgn="auto" hangingPunct="1">
              <a:spcBef>
                <a:spcPts val="150"/>
              </a:spcBef>
              <a:spcAft>
                <a:spcPts val="0"/>
              </a:spcAft>
              <a:buFontTx/>
              <a:buNone/>
              <a:defRPr/>
            </a:pPr>
            <a:r>
              <a:rPr lang="en-US" altLang="en-US" sz="2600" dirty="0">
                <a:cs typeface="Calibri" panose="020F0502020204030204" pitchFamily="34" charset="0"/>
              </a:rPr>
              <a:t>										     Methods</a:t>
            </a:r>
          </a:p>
          <a:p>
            <a:pPr eaLnBrk="1" fontAlgn="auto" hangingPunct="1">
              <a:spcAft>
                <a:spcPts val="0"/>
              </a:spcAft>
              <a:buFontTx/>
              <a:buNone/>
              <a:defRPr/>
            </a:pPr>
            <a:endParaRPr lang="en-US" altLang="en-US" sz="1000" dirty="0">
              <a:cs typeface="Calibri" panose="020F0502020204030204" pitchFamily="34" charset="0"/>
            </a:endParaRPr>
          </a:p>
          <a:p>
            <a:pPr eaLnBrk="1" fontAlgn="auto" hangingPunct="1">
              <a:lnSpc>
                <a:spcPct val="120000"/>
              </a:lnSpc>
              <a:spcBef>
                <a:spcPts val="0"/>
              </a:spcBef>
              <a:spcAft>
                <a:spcPts val="0"/>
              </a:spcAft>
              <a:buFontTx/>
              <a:buNone/>
              <a:defRPr/>
            </a:pPr>
            <a:r>
              <a:rPr lang="en-US" altLang="en-US" sz="2600" b="1" i="1" dirty="0">
                <a:solidFill>
                  <a:srgbClr val="C00000"/>
                </a:solidFill>
                <a:cs typeface="Calibri" panose="020F0502020204030204" pitchFamily="34" charset="0"/>
              </a:rPr>
              <a:t>Note:</a:t>
            </a:r>
            <a:r>
              <a:rPr lang="en-US" altLang="en-US" sz="2600" i="1" dirty="0">
                <a:solidFill>
                  <a:srgbClr val="C00000"/>
                </a:solidFill>
                <a:cs typeface="Calibri" panose="020F0502020204030204" pitchFamily="34" charset="0"/>
              </a:rPr>
              <a:t> 	Geology and Environmental Science require 1 or 2 EUs from each sub-group, but only one from</a:t>
            </a:r>
          </a:p>
          <a:p>
            <a:pPr eaLnBrk="1" fontAlgn="auto" hangingPunct="1">
              <a:lnSpc>
                <a:spcPct val="120000"/>
              </a:lnSpc>
              <a:spcBef>
                <a:spcPts val="0"/>
              </a:spcBef>
              <a:spcAft>
                <a:spcPts val="0"/>
              </a:spcAft>
              <a:buFontTx/>
              <a:buNone/>
              <a:defRPr/>
            </a:pPr>
            <a:r>
              <a:rPr lang="en-US" altLang="en-US" sz="2600" i="1" dirty="0">
                <a:solidFill>
                  <a:srgbClr val="C00000"/>
                </a:solidFill>
                <a:cs typeface="Calibri" panose="020F0502020204030204" pitchFamily="34" charset="0"/>
              </a:rPr>
              <a:t>		     each subject	</a:t>
            </a:r>
          </a:p>
          <a:p>
            <a:pPr eaLnBrk="1" fontAlgn="auto" hangingPunct="1">
              <a:lnSpc>
                <a:spcPct val="120000"/>
              </a:lnSpc>
              <a:spcBef>
                <a:spcPts val="0"/>
              </a:spcBef>
              <a:spcAft>
                <a:spcPts val="0"/>
              </a:spcAft>
              <a:buFontTx/>
              <a:buNone/>
              <a:defRPr/>
            </a:pPr>
            <a:r>
              <a:rPr lang="en-US" altLang="en-US" sz="2600" b="1" i="1" dirty="0">
                <a:solidFill>
                  <a:srgbClr val="C00000"/>
                </a:solidFill>
                <a:cs typeface="Calibri" panose="020F0502020204030204" pitchFamily="34" charset="0"/>
              </a:rPr>
              <a:t>Note: </a:t>
            </a:r>
            <a:r>
              <a:rPr lang="en-US" altLang="en-US" sz="2600" i="1" dirty="0">
                <a:solidFill>
                  <a:srgbClr val="C00000"/>
                </a:solidFill>
                <a:cs typeface="Calibri" panose="020F0502020204030204" pitchFamily="34" charset="0"/>
              </a:rPr>
              <a:t>	Geophysics requires 1 EU from 5 of the 6 sub-groups</a:t>
            </a:r>
          </a:p>
        </p:txBody>
      </p:sp>
      <p:sp>
        <p:nvSpPr>
          <p:cNvPr id="6" name="Rectangle 2">
            <a:extLst>
              <a:ext uri="{FF2B5EF4-FFF2-40B4-BE49-F238E27FC236}">
                <a16:creationId xmlns:a16="http://schemas.microsoft.com/office/drawing/2014/main" id="{0F735B76-70C4-364F-B4B9-AECDE59D2F43}"/>
              </a:ext>
            </a:extLst>
          </p:cNvPr>
          <p:cNvSpPr>
            <a:spLocks noGrp="1" noChangeArrowheads="1"/>
          </p:cNvSpPr>
          <p:nvPr>
            <p:ph type="title"/>
          </p:nvPr>
        </p:nvSpPr>
        <p:spPr>
          <a:xfrm>
            <a:off x="0" y="0"/>
            <a:ext cx="9144000" cy="841375"/>
          </a:xfrm>
        </p:spPr>
        <p:txBody>
          <a:bodyPr rtlCol="0">
            <a:normAutofit fontScale="90000"/>
          </a:bodyPr>
          <a:lstStyle/>
          <a:p>
            <a:pPr algn="ctr" eaLnBrk="1" fontAlgn="auto" hangingPunct="1">
              <a:spcAft>
                <a:spcPts val="0"/>
              </a:spcAft>
              <a:defRPr/>
            </a:pPr>
            <a:r>
              <a:rPr lang="en-US" altLang="en-US" b="1" dirty="0">
                <a:latin typeface="Calibri" panose="020F0502020204030204" pitchFamily="34" charset="0"/>
                <a:cs typeface="Calibri" panose="020F0502020204030204" pitchFamily="34" charset="0"/>
              </a:rPr>
              <a:t>Knowledge Requirements</a:t>
            </a:r>
            <a:br>
              <a:rPr lang="en-US" altLang="en-US" sz="2333" b="1" dirty="0">
                <a:latin typeface="Calibri" panose="020F0502020204030204" pitchFamily="34" charset="0"/>
                <a:cs typeface="Calibri" panose="020F0502020204030204" pitchFamily="34" charset="0"/>
              </a:rPr>
            </a:br>
            <a:r>
              <a:rPr lang="en-US" altLang="en-US" sz="2333" b="1" dirty="0">
                <a:latin typeface="Calibri" panose="020F0502020204030204" pitchFamily="34" charset="0"/>
                <a:cs typeface="Calibri" panose="020F0502020204030204" pitchFamily="34" charset="0"/>
              </a:rPr>
              <a:t> </a:t>
            </a:r>
            <a:r>
              <a:rPr lang="en-US" altLang="en-US" sz="2333" i="1" dirty="0">
                <a:latin typeface="Calibri" panose="020F0502020204030204" pitchFamily="34" charset="0"/>
                <a:cs typeface="Calibri" panose="020F0502020204030204" pitchFamily="34" charset="0"/>
              </a:rPr>
              <a:t>different for each stream</a:t>
            </a:r>
            <a:endParaRPr lang="en-US" altLang="en-US" sz="3000" b="1" i="1" dirty="0">
              <a:solidFill>
                <a:schemeClr val="accent2"/>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E1FB2517-206E-D34E-84EF-FBCC3E2EBC9E}"/>
              </a:ext>
            </a:extLst>
          </p:cNvPr>
          <p:cNvCxnSpPr/>
          <p:nvPr/>
        </p:nvCxnSpPr>
        <p:spPr>
          <a:xfrm>
            <a:off x="3059113" y="1344613"/>
            <a:ext cx="0" cy="3457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E6960DE-FAE4-1C4B-9416-7BBBB0C7B8C8}"/>
              </a:ext>
            </a:extLst>
          </p:cNvPr>
          <p:cNvCxnSpPr/>
          <p:nvPr/>
        </p:nvCxnSpPr>
        <p:spPr>
          <a:xfrm>
            <a:off x="6300788" y="1344613"/>
            <a:ext cx="0" cy="345757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a:extLst>
              <a:ext uri="{FF2B5EF4-FFF2-40B4-BE49-F238E27FC236}">
                <a16:creationId xmlns:a16="http://schemas.microsoft.com/office/drawing/2014/main" id="{87661C2D-B8CD-1043-8658-C4F1536E7813}"/>
              </a:ext>
            </a:extLst>
          </p:cNvPr>
          <p:cNvSpPr>
            <a:spLocks noGrp="1" noChangeArrowheads="1"/>
          </p:cNvSpPr>
          <p:nvPr>
            <p:ph idx="1"/>
          </p:nvPr>
        </p:nvSpPr>
        <p:spPr>
          <a:xfrm>
            <a:off x="179388" y="1273175"/>
            <a:ext cx="8785225" cy="4441825"/>
          </a:xfrm>
        </p:spPr>
        <p:txBody>
          <a:bodyPr/>
          <a:lstStyle/>
          <a:p>
            <a:pPr eaLnBrk="1" hangingPunct="1"/>
            <a:r>
              <a:rPr lang="en-US" altLang="en-US" sz="2400" b="1" dirty="0">
                <a:solidFill>
                  <a:srgbClr val="0432FF"/>
                </a:solidFill>
                <a:cs typeface="Calibri" panose="020F0502020204030204" pitchFamily="34" charset="0"/>
              </a:rPr>
              <a:t>9 Other Geoscience/Science EUs</a:t>
            </a:r>
            <a:endParaRPr lang="en-US" altLang="en-US" sz="2400" dirty="0">
              <a:solidFill>
                <a:srgbClr val="0432FF"/>
              </a:solidFill>
              <a:cs typeface="Calibri" panose="020F0502020204030204" pitchFamily="34" charset="0"/>
            </a:endParaRPr>
          </a:p>
          <a:p>
            <a:pPr lvl="1" eaLnBrk="1" hangingPunct="1">
              <a:buFontTx/>
              <a:buNone/>
            </a:pPr>
            <a:r>
              <a:rPr lang="en-US" altLang="en-US" sz="2000" dirty="0">
                <a:cs typeface="Calibri" panose="020F0502020204030204" pitchFamily="34" charset="0"/>
              </a:rPr>
              <a:t>An extensive list is available on pages 7-9 and 12-21 in the Canadian Geoscience Standards Council’s </a:t>
            </a:r>
            <a:r>
              <a:rPr lang="en-US" altLang="en-US" sz="2000" b="1" i="1" dirty="0">
                <a:solidFill>
                  <a:srgbClr val="008F00"/>
                </a:solidFill>
                <a:cs typeface="Calibri" panose="020F0502020204030204" pitchFamily="34" charset="0"/>
              </a:rPr>
              <a:t>General Knowledge and Experience</a:t>
            </a:r>
            <a:r>
              <a:rPr lang="en-US" altLang="en-US" sz="2000" dirty="0">
                <a:solidFill>
                  <a:srgbClr val="008F00"/>
                </a:solidFill>
                <a:cs typeface="Calibri" panose="020F0502020204030204" pitchFamily="34" charset="0"/>
              </a:rPr>
              <a:t> (</a:t>
            </a:r>
            <a:r>
              <a:rPr lang="en-US" altLang="en-US" sz="2000" b="1" i="1" dirty="0">
                <a:solidFill>
                  <a:srgbClr val="008F00"/>
                </a:solidFill>
                <a:cs typeface="Calibri" panose="020F0502020204030204" pitchFamily="34" charset="0"/>
              </a:rPr>
              <a:t>GKE</a:t>
            </a:r>
            <a:r>
              <a:rPr lang="en-US" altLang="en-US" sz="2000" dirty="0">
                <a:solidFill>
                  <a:srgbClr val="008F00"/>
                </a:solidFill>
                <a:cs typeface="Calibri" panose="020F0502020204030204" pitchFamily="34" charset="0"/>
              </a:rPr>
              <a:t>) </a:t>
            </a:r>
            <a:r>
              <a:rPr lang="en-US" altLang="en-US" sz="2000" dirty="0">
                <a:cs typeface="Calibri" panose="020F0502020204030204" pitchFamily="34" charset="0"/>
              </a:rPr>
              <a:t>document: </a:t>
            </a:r>
          </a:p>
          <a:p>
            <a:pPr lvl="1" eaLnBrk="1" hangingPunct="1">
              <a:buFontTx/>
              <a:buNone/>
            </a:pPr>
            <a:r>
              <a:rPr lang="en-US" altLang="en-US" sz="2000" i="1" dirty="0">
                <a:solidFill>
                  <a:srgbClr val="A50021"/>
                </a:solidFill>
                <a:cs typeface="Calibri" panose="020F0502020204030204" pitchFamily="34" charset="0"/>
              </a:rPr>
              <a:t>	</a:t>
            </a:r>
            <a:r>
              <a:rPr lang="en-US" altLang="en-US" sz="2000" i="1" u="sng" dirty="0">
                <a:solidFill>
                  <a:srgbClr val="A50021"/>
                </a:solidFill>
                <a:cs typeface="Calibri" panose="020F0502020204030204" pitchFamily="34" charset="0"/>
                <a:hlinkClick r:id="rId2"/>
              </a:rPr>
              <a:t>https://geoscientistscanada.ca/wp-content/uploads/2019/02/GC-Knowledge-Requ.BKLT-.REV-.EN-.web-.final-.pdf</a:t>
            </a:r>
            <a:endParaRPr lang="en-US" altLang="en-US" sz="2000" i="1" u="sng" dirty="0">
              <a:solidFill>
                <a:srgbClr val="A50021"/>
              </a:solidFill>
              <a:cs typeface="Calibri" panose="020F0502020204030204" pitchFamily="34" charset="0"/>
            </a:endParaRPr>
          </a:p>
          <a:p>
            <a:pPr lvl="1" eaLnBrk="1" hangingPunct="1">
              <a:buFontTx/>
              <a:buNone/>
            </a:pPr>
            <a:r>
              <a:rPr lang="en-US" altLang="en-US" sz="2000" dirty="0">
                <a:cs typeface="Calibri" panose="020F0502020204030204" pitchFamily="34" charset="0"/>
              </a:rPr>
              <a:t>Basically, any geoscience or environmental science course offered at Acadia, and many other science courses that relate to geoscience, will qualify 	</a:t>
            </a:r>
            <a:r>
              <a:rPr lang="en-US" altLang="en-US" i="1" dirty="0">
                <a:cs typeface="Calibri" panose="020F0502020204030204" pitchFamily="34" charset="0"/>
              </a:rPr>
              <a:t>(e.g., CHEM 2853 - Environmental Analytical Chemistry; ENVS 3423 – Environmental 	Impact Assessment; BIOL 2033 - Ecology; APSC 3413 - Environmental Engineering)</a:t>
            </a:r>
            <a:endParaRPr lang="en-US" altLang="en-US" dirty="0">
              <a:cs typeface="Calibri" panose="020F0502020204030204" pitchFamily="34" charset="0"/>
            </a:endParaRPr>
          </a:p>
          <a:p>
            <a:pPr eaLnBrk="1" hangingPunct="1">
              <a:spcBef>
                <a:spcPts val="1200"/>
              </a:spcBef>
              <a:buFontTx/>
              <a:buNone/>
            </a:pPr>
            <a:r>
              <a:rPr lang="en-US" altLang="en-US" sz="1800" b="1" i="1" dirty="0">
                <a:solidFill>
                  <a:srgbClr val="7030A0"/>
                </a:solidFill>
                <a:cs typeface="Calibri" panose="020F0502020204030204" pitchFamily="34" charset="0"/>
              </a:rPr>
              <a:t>Note:</a:t>
            </a:r>
            <a:r>
              <a:rPr lang="en-US" altLang="en-US" sz="1800" i="1" dirty="0">
                <a:solidFill>
                  <a:srgbClr val="7030A0"/>
                </a:solidFill>
                <a:cs typeface="Calibri" panose="020F0502020204030204" pitchFamily="34" charset="0"/>
              </a:rPr>
              <a:t> these courses must be 2nd year or higher </a:t>
            </a:r>
            <a:r>
              <a:rPr lang="en-US" altLang="en-US" sz="1800" b="1" i="1" dirty="0">
                <a:solidFill>
                  <a:srgbClr val="7030A0"/>
                </a:solidFill>
                <a:cs typeface="Calibri" panose="020F0502020204030204" pitchFamily="34" charset="0"/>
              </a:rPr>
              <a:t>and</a:t>
            </a:r>
            <a:r>
              <a:rPr lang="en-US" altLang="en-US" sz="1800" i="1" dirty="0">
                <a:solidFill>
                  <a:srgbClr val="7030A0"/>
                </a:solidFill>
                <a:cs typeface="Calibri" panose="020F0502020204030204" pitchFamily="34" charset="0"/>
              </a:rPr>
              <a:t> acceptable as a science credit toward a 	degree in science or applied science/engineering </a:t>
            </a:r>
            <a:r>
              <a:rPr lang="en-US" altLang="en-US" sz="1800" b="1" i="1" dirty="0">
                <a:solidFill>
                  <a:srgbClr val="7030A0"/>
                </a:solidFill>
                <a:cs typeface="Calibri" panose="020F0502020204030204" pitchFamily="34" charset="0"/>
              </a:rPr>
              <a:t>and must be relevant to geoscience</a:t>
            </a:r>
            <a:endParaRPr lang="en-US" altLang="en-US" sz="1800" i="1" dirty="0">
              <a:solidFill>
                <a:srgbClr val="7030A0"/>
              </a:solidFill>
              <a:cs typeface="Calibri" panose="020F0502020204030204" pitchFamily="34" charset="0"/>
            </a:endParaRPr>
          </a:p>
          <a:p>
            <a:pPr eaLnBrk="1" hangingPunct="1">
              <a:buFontTx/>
              <a:buNone/>
            </a:pPr>
            <a:r>
              <a:rPr lang="en-US" altLang="en-US" sz="1800" b="1" i="1" dirty="0">
                <a:solidFill>
                  <a:srgbClr val="C00000"/>
                </a:solidFill>
                <a:cs typeface="Calibri" panose="020F0502020204030204" pitchFamily="34" charset="0"/>
              </a:rPr>
              <a:t>Note: </a:t>
            </a:r>
            <a:r>
              <a:rPr lang="en-US" altLang="en-US" sz="1800" i="1" dirty="0">
                <a:solidFill>
                  <a:srgbClr val="C00000"/>
                </a:solidFill>
                <a:cs typeface="Calibri" panose="020F0502020204030204" pitchFamily="34" charset="0"/>
              </a:rPr>
              <a:t>GEOL 1033 (Oceanography), GEOL 1073 (Natural Disasters), CHEM 1053 (Chemistry 	in the Modern World), PHYS 1513/1523 (Astronomy), PHYS 1543 (Energy), PHYS 	1553 (Physics of Music), PHYS 1563 (Physics in the Environment) </a:t>
            </a:r>
            <a:r>
              <a:rPr lang="en-US" altLang="en-US" sz="1800" b="1" i="1" dirty="0">
                <a:solidFill>
                  <a:srgbClr val="C00000"/>
                </a:solidFill>
                <a:cs typeface="Calibri" panose="020F0502020204030204" pitchFamily="34" charset="0"/>
              </a:rPr>
              <a:t>do not satisfy 	these requirements</a:t>
            </a:r>
          </a:p>
        </p:txBody>
      </p:sp>
      <p:sp>
        <p:nvSpPr>
          <p:cNvPr id="6" name="Rectangle 2">
            <a:extLst>
              <a:ext uri="{FF2B5EF4-FFF2-40B4-BE49-F238E27FC236}">
                <a16:creationId xmlns:a16="http://schemas.microsoft.com/office/drawing/2014/main" id="{343B34D6-8BF3-1444-A39D-2734CEF2CF32}"/>
              </a:ext>
            </a:extLst>
          </p:cNvPr>
          <p:cNvSpPr>
            <a:spLocks noGrp="1" noChangeArrowheads="1"/>
          </p:cNvSpPr>
          <p:nvPr>
            <p:ph type="title"/>
          </p:nvPr>
        </p:nvSpPr>
        <p:spPr>
          <a:xfrm>
            <a:off x="0" y="0"/>
            <a:ext cx="9144000" cy="1273175"/>
          </a:xfrm>
        </p:spPr>
        <p:txBody>
          <a:bodyPr rtlCol="0">
            <a:normAutofit/>
          </a:bodyPr>
          <a:lstStyle/>
          <a:p>
            <a:pPr algn="ctr" eaLnBrk="1" fontAlgn="auto" hangingPunct="1">
              <a:spcAft>
                <a:spcPts val="0"/>
              </a:spcAft>
              <a:defRPr/>
            </a:pPr>
            <a:r>
              <a:rPr lang="en-US" altLang="en-US" b="1" dirty="0">
                <a:latin typeface="Calibri" panose="020F0502020204030204" pitchFamily="34" charset="0"/>
                <a:cs typeface="Calibri" panose="020F0502020204030204" pitchFamily="34" charset="0"/>
              </a:rPr>
              <a:t>Knowledge Requirements</a:t>
            </a:r>
            <a:br>
              <a:rPr lang="en-US" altLang="en-US" sz="2333" b="1" dirty="0">
                <a:latin typeface="Calibri" panose="020F0502020204030204" pitchFamily="34" charset="0"/>
                <a:cs typeface="Calibri" panose="020F0502020204030204" pitchFamily="34" charset="0"/>
              </a:rPr>
            </a:br>
            <a:r>
              <a:rPr lang="en-US" altLang="en-US" sz="2333" b="1" dirty="0">
                <a:latin typeface="Calibri" panose="020F0502020204030204" pitchFamily="34" charset="0"/>
                <a:cs typeface="Calibri" panose="020F0502020204030204" pitchFamily="34" charset="0"/>
              </a:rPr>
              <a:t> </a:t>
            </a:r>
            <a:r>
              <a:rPr lang="en-US" altLang="en-US" sz="2333" i="1" dirty="0">
                <a:latin typeface="Calibri" panose="020F0502020204030204" pitchFamily="34" charset="0"/>
                <a:cs typeface="Calibri" panose="020F0502020204030204" pitchFamily="34" charset="0"/>
              </a:rPr>
              <a:t>common to all streams </a:t>
            </a:r>
            <a:br>
              <a:rPr lang="en-US" altLang="en-US" sz="2333" i="1" dirty="0">
                <a:latin typeface="Calibri" panose="020F0502020204030204" pitchFamily="34" charset="0"/>
                <a:cs typeface="Calibri" panose="020F0502020204030204" pitchFamily="34" charset="0"/>
              </a:rPr>
            </a:br>
            <a:r>
              <a:rPr lang="en-US" altLang="en-US" sz="2333" b="1" i="1" dirty="0">
                <a:solidFill>
                  <a:schemeClr val="accent2"/>
                </a:solidFill>
                <a:latin typeface="Calibri" panose="020F0502020204030204" pitchFamily="34" charset="0"/>
                <a:cs typeface="Calibri" panose="020F0502020204030204" pitchFamily="34" charset="0"/>
              </a:rPr>
              <a:t>(Geologist, Geophysicist, Environmental Geoscientist)</a:t>
            </a:r>
            <a:endParaRPr lang="en-US" altLang="en-US" sz="3000" b="1" i="1" dirty="0">
              <a:solidFill>
                <a:schemeClr val="accent2"/>
              </a:solidFill>
              <a:latin typeface="Calibri" panose="020F0502020204030204" pitchFamily="34" charset="0"/>
              <a:cs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A23A5A6D-05E9-414C-BFD2-0206BBA86B30}"/>
              </a:ext>
            </a:extLst>
          </p:cNvPr>
          <p:cNvSpPr>
            <a:spLocks noGrp="1" noChangeArrowheads="1"/>
          </p:cNvSpPr>
          <p:nvPr>
            <p:ph idx="1"/>
          </p:nvPr>
        </p:nvSpPr>
        <p:spPr>
          <a:xfrm>
            <a:off x="179388" y="1417638"/>
            <a:ext cx="8785225" cy="3937000"/>
          </a:xfrm>
        </p:spPr>
        <p:txBody>
          <a:bodyPr rtlCol="0">
            <a:normAutofit fontScale="92500" lnSpcReduction="20000"/>
          </a:bodyPr>
          <a:lstStyle/>
          <a:p>
            <a:pPr algn="ctr" eaLnBrk="1" fontAlgn="auto" hangingPunct="1">
              <a:lnSpc>
                <a:spcPct val="110000"/>
              </a:lnSpc>
              <a:spcAft>
                <a:spcPts val="0"/>
              </a:spcAft>
              <a:buFontTx/>
              <a:buNone/>
              <a:defRPr/>
            </a:pPr>
            <a:r>
              <a:rPr lang="en-US" altLang="en-US" sz="2400" i="1" dirty="0">
                <a:cs typeface="Calibri" panose="020F0502020204030204" pitchFamily="34" charset="0"/>
              </a:rPr>
              <a:t>Geoscience Courses = 18</a:t>
            </a:r>
            <a:endParaRPr lang="en-US" altLang="en-US" sz="2400" b="1" dirty="0">
              <a:cs typeface="Calibri" panose="020F0502020204030204" pitchFamily="34" charset="0"/>
            </a:endParaRPr>
          </a:p>
          <a:p>
            <a:pPr algn="ctr" eaLnBrk="1" fontAlgn="auto" hangingPunct="1">
              <a:lnSpc>
                <a:spcPct val="110000"/>
              </a:lnSpc>
              <a:spcAft>
                <a:spcPts val="0"/>
              </a:spcAft>
              <a:buFontTx/>
              <a:buNone/>
              <a:defRPr/>
            </a:pPr>
            <a:r>
              <a:rPr lang="en-US" altLang="en-US" sz="2000" dirty="0">
                <a:solidFill>
                  <a:srgbClr val="0432FF"/>
                </a:solidFill>
                <a:cs typeface="Calibri" panose="020F0502020204030204" pitchFamily="34" charset="0"/>
              </a:rPr>
              <a:t>(</a:t>
            </a:r>
            <a:r>
              <a:rPr lang="en-US" altLang="en-US" sz="2000" i="1" dirty="0">
                <a:solidFill>
                  <a:srgbClr val="0432FF"/>
                </a:solidFill>
                <a:cs typeface="Calibri" panose="020F0502020204030204" pitchFamily="34" charset="0"/>
              </a:rPr>
              <a:t>note that the APGNS does not stipulate</a:t>
            </a:r>
            <a:r>
              <a:rPr lang="en-US" altLang="en-US" sz="2000" dirty="0">
                <a:solidFill>
                  <a:srgbClr val="0432FF"/>
                </a:solidFill>
                <a:cs typeface="Calibri" panose="020F0502020204030204" pitchFamily="34" charset="0"/>
              </a:rPr>
              <a:t> </a:t>
            </a:r>
            <a:r>
              <a:rPr lang="en-US" altLang="en-US" sz="2000" i="1" dirty="0">
                <a:solidFill>
                  <a:srgbClr val="0432FF"/>
                </a:solidFill>
                <a:cs typeface="Calibri" panose="020F0502020204030204" pitchFamily="34" charset="0"/>
              </a:rPr>
              <a:t>you need to take introductory geology courses; i.e., GEOL 1013 &amp; GEOL 1023; however, you will need to have taken them as pre-requisites for the 18 advanced Geoscience courses you do need to take at Acadia</a:t>
            </a:r>
            <a:r>
              <a:rPr lang="en-US" altLang="en-US" sz="2000" dirty="0">
                <a:solidFill>
                  <a:srgbClr val="0432FF"/>
                </a:solidFill>
                <a:cs typeface="Calibri" panose="020F0502020204030204" pitchFamily="34" charset="0"/>
              </a:rPr>
              <a:t>)</a:t>
            </a:r>
          </a:p>
          <a:p>
            <a:pPr algn="ctr" eaLnBrk="1" fontAlgn="auto" hangingPunct="1">
              <a:lnSpc>
                <a:spcPct val="110000"/>
              </a:lnSpc>
              <a:spcAft>
                <a:spcPts val="0"/>
              </a:spcAft>
              <a:buFontTx/>
              <a:buNone/>
              <a:defRPr/>
            </a:pPr>
            <a:r>
              <a:rPr lang="en-US" altLang="en-US" sz="2400" i="1" dirty="0">
                <a:cs typeface="Calibri" panose="020F0502020204030204" pitchFamily="34" charset="0"/>
              </a:rPr>
              <a:t>Introductory (First Year) Geoscience Courses = 2</a:t>
            </a:r>
            <a:endParaRPr lang="en-US" altLang="en-US" sz="2400" b="1" dirty="0">
              <a:cs typeface="Calibri" panose="020F0502020204030204" pitchFamily="34" charset="0"/>
            </a:endParaRPr>
          </a:p>
          <a:p>
            <a:pPr algn="ctr" eaLnBrk="1" fontAlgn="auto" hangingPunct="1">
              <a:lnSpc>
                <a:spcPct val="110000"/>
              </a:lnSpc>
              <a:spcBef>
                <a:spcPct val="50000"/>
              </a:spcBef>
              <a:spcAft>
                <a:spcPts val="0"/>
              </a:spcAft>
              <a:buFontTx/>
              <a:buNone/>
              <a:defRPr/>
            </a:pPr>
            <a:r>
              <a:rPr lang="en-US" altLang="en-US" sz="2400" b="1" dirty="0">
                <a:cs typeface="Calibri" panose="020F0502020204030204" pitchFamily="34" charset="0"/>
              </a:rPr>
              <a:t>Total Geoscience Courses = 20 </a:t>
            </a:r>
          </a:p>
          <a:p>
            <a:pPr algn="ctr" eaLnBrk="1" fontAlgn="auto" hangingPunct="1">
              <a:lnSpc>
                <a:spcPct val="110000"/>
              </a:lnSpc>
              <a:spcAft>
                <a:spcPts val="0"/>
              </a:spcAft>
              <a:buFontTx/>
              <a:buNone/>
              <a:defRPr/>
            </a:pPr>
            <a:r>
              <a:rPr lang="en-US" altLang="en-US" sz="2400" b="1" dirty="0">
                <a:cs typeface="Calibri" panose="020F0502020204030204" pitchFamily="34" charset="0"/>
              </a:rPr>
              <a:t>+ Other Science Courses = 9</a:t>
            </a:r>
            <a:endParaRPr lang="en-US" altLang="en-US" sz="2400" b="1" i="1" dirty="0">
              <a:solidFill>
                <a:schemeClr val="accent2"/>
              </a:solidFill>
              <a:cs typeface="Calibri" panose="020F0502020204030204" pitchFamily="34" charset="0"/>
            </a:endParaRPr>
          </a:p>
          <a:p>
            <a:pPr algn="ctr" eaLnBrk="1" fontAlgn="auto" hangingPunct="1">
              <a:lnSpc>
                <a:spcPct val="110000"/>
              </a:lnSpc>
              <a:spcBef>
                <a:spcPts val="1200"/>
              </a:spcBef>
              <a:spcAft>
                <a:spcPts val="0"/>
              </a:spcAft>
              <a:buFontTx/>
              <a:buNone/>
              <a:defRPr/>
            </a:pPr>
            <a:r>
              <a:rPr lang="en-US" altLang="en-US" sz="2400" b="1" i="1" dirty="0">
                <a:solidFill>
                  <a:srgbClr val="C00000"/>
                </a:solidFill>
                <a:cs typeface="Calibri" panose="020F0502020204030204" pitchFamily="34" charset="0"/>
              </a:rPr>
              <a:t>(29 science</a:t>
            </a:r>
            <a:r>
              <a:rPr lang="en-US" altLang="en-US" sz="2400" dirty="0">
                <a:solidFill>
                  <a:srgbClr val="C00000"/>
                </a:solidFill>
                <a:cs typeface="Calibri" panose="020F0502020204030204" pitchFamily="34" charset="0"/>
              </a:rPr>
              <a:t> </a:t>
            </a:r>
            <a:r>
              <a:rPr lang="en-US" altLang="en-US" sz="2400" b="1" i="1" dirty="0">
                <a:solidFill>
                  <a:srgbClr val="C00000"/>
                </a:solidFill>
                <a:cs typeface="Calibri" panose="020F0502020204030204" pitchFamily="34" charset="0"/>
              </a:rPr>
              <a:t>courses</a:t>
            </a:r>
            <a:r>
              <a:rPr lang="en-US" altLang="en-US" sz="2400" dirty="0">
                <a:solidFill>
                  <a:srgbClr val="C00000"/>
                </a:solidFill>
                <a:cs typeface="Calibri" panose="020F0502020204030204" pitchFamily="34" charset="0"/>
              </a:rPr>
              <a:t> </a:t>
            </a:r>
            <a:r>
              <a:rPr lang="en-US" altLang="en-US" sz="2400" b="1" i="1" dirty="0">
                <a:solidFill>
                  <a:srgbClr val="C00000"/>
                </a:solidFill>
                <a:cs typeface="Calibri" panose="020F0502020204030204" pitchFamily="34" charset="0"/>
              </a:rPr>
              <a:t>in all)</a:t>
            </a:r>
          </a:p>
          <a:p>
            <a:pPr algn="ctr" eaLnBrk="1" fontAlgn="auto" hangingPunct="1">
              <a:lnSpc>
                <a:spcPct val="110000"/>
              </a:lnSpc>
              <a:spcBef>
                <a:spcPts val="1800"/>
              </a:spcBef>
              <a:spcAft>
                <a:spcPts val="0"/>
              </a:spcAft>
              <a:buFontTx/>
              <a:buNone/>
              <a:defRPr/>
            </a:pPr>
            <a:r>
              <a:rPr lang="en-US" altLang="en-US" sz="2600" i="1" dirty="0">
                <a:solidFill>
                  <a:srgbClr val="008F00"/>
                </a:solidFill>
                <a:cs typeface="Calibri" panose="020F0502020204030204" pitchFamily="34" charset="0"/>
              </a:rPr>
              <a:t>How do these EUs match up with Acadia </a:t>
            </a:r>
            <a:r>
              <a:rPr lang="en-US" altLang="en-US" sz="2600" b="1" i="1" dirty="0">
                <a:solidFill>
                  <a:srgbClr val="008F00"/>
                </a:solidFill>
                <a:cs typeface="Calibri" panose="020F0502020204030204" pitchFamily="34" charset="0"/>
              </a:rPr>
              <a:t>Geology &amp; Env. Geoscience Major &amp; Honours Degree </a:t>
            </a:r>
            <a:r>
              <a:rPr lang="en-US" altLang="en-US" sz="2600" i="1" dirty="0">
                <a:solidFill>
                  <a:srgbClr val="008F00"/>
                </a:solidFill>
                <a:cs typeface="Calibri" panose="020F0502020204030204" pitchFamily="34" charset="0"/>
              </a:rPr>
              <a:t>programs?</a:t>
            </a:r>
          </a:p>
        </p:txBody>
      </p:sp>
      <p:sp>
        <p:nvSpPr>
          <p:cNvPr id="6" name="Rectangle 2">
            <a:extLst>
              <a:ext uri="{FF2B5EF4-FFF2-40B4-BE49-F238E27FC236}">
                <a16:creationId xmlns:a16="http://schemas.microsoft.com/office/drawing/2014/main" id="{2A853B6A-889E-2B4E-94FF-5F3B1AC79699}"/>
              </a:ext>
            </a:extLst>
          </p:cNvPr>
          <p:cNvSpPr>
            <a:spLocks noGrp="1" noChangeArrowheads="1"/>
          </p:cNvSpPr>
          <p:nvPr>
            <p:ph type="title"/>
          </p:nvPr>
        </p:nvSpPr>
        <p:spPr>
          <a:xfrm>
            <a:off x="0" y="0"/>
            <a:ext cx="9144000" cy="1273175"/>
          </a:xfrm>
        </p:spPr>
        <p:txBody>
          <a:bodyPr rtlCol="0">
            <a:normAutofit/>
          </a:bodyPr>
          <a:lstStyle/>
          <a:p>
            <a:pPr algn="ctr" eaLnBrk="1" fontAlgn="auto" hangingPunct="1">
              <a:spcAft>
                <a:spcPts val="0"/>
              </a:spcAft>
              <a:defRPr/>
            </a:pPr>
            <a:r>
              <a:rPr lang="en-US" altLang="en-US" b="1" dirty="0">
                <a:latin typeface="Calibri" panose="020F0502020204030204" pitchFamily="34" charset="0"/>
                <a:cs typeface="Calibri" panose="020F0502020204030204" pitchFamily="34" charset="0"/>
              </a:rPr>
              <a:t>Knowledge Requirements - Summary</a:t>
            </a:r>
            <a:br>
              <a:rPr lang="en-US" altLang="en-US" sz="2333" b="1" dirty="0">
                <a:latin typeface="Calibri" panose="020F0502020204030204" pitchFamily="34" charset="0"/>
                <a:cs typeface="Calibri" panose="020F0502020204030204" pitchFamily="34" charset="0"/>
              </a:rPr>
            </a:br>
            <a:r>
              <a:rPr lang="en-US" altLang="en-US" sz="2333" b="1" dirty="0">
                <a:latin typeface="Calibri" panose="020F0502020204030204" pitchFamily="34" charset="0"/>
                <a:cs typeface="Calibri" panose="020F0502020204030204" pitchFamily="34" charset="0"/>
              </a:rPr>
              <a:t> </a:t>
            </a:r>
            <a:r>
              <a:rPr lang="en-US" altLang="en-US" sz="2333" i="1" dirty="0">
                <a:latin typeface="Calibri" panose="020F0502020204030204" pitchFamily="34" charset="0"/>
                <a:cs typeface="Calibri" panose="020F0502020204030204" pitchFamily="34" charset="0"/>
              </a:rPr>
              <a:t>common to all streams </a:t>
            </a:r>
            <a:br>
              <a:rPr lang="en-US" altLang="en-US" sz="2333" i="1" dirty="0">
                <a:latin typeface="Calibri" panose="020F0502020204030204" pitchFamily="34" charset="0"/>
                <a:cs typeface="Calibri" panose="020F0502020204030204" pitchFamily="34" charset="0"/>
              </a:rPr>
            </a:br>
            <a:r>
              <a:rPr lang="en-US" altLang="en-US" sz="2333" b="1" i="1" dirty="0">
                <a:solidFill>
                  <a:schemeClr val="accent2"/>
                </a:solidFill>
                <a:latin typeface="Calibri" panose="020F0502020204030204" pitchFamily="34" charset="0"/>
                <a:cs typeface="Calibri" panose="020F0502020204030204" pitchFamily="34" charset="0"/>
              </a:rPr>
              <a:t>(Geologist, Geophysicist, Environmental Geoscientist)</a:t>
            </a:r>
            <a:endParaRPr lang="en-US" altLang="en-US" sz="3000" b="1" i="1" dirty="0">
              <a:solidFill>
                <a:schemeClr val="accent2"/>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397D897F-B919-D744-9BD3-B01F425714F1}"/>
              </a:ext>
            </a:extLst>
          </p:cNvPr>
          <p:cNvCxnSpPr/>
          <p:nvPr/>
        </p:nvCxnSpPr>
        <p:spPr>
          <a:xfrm>
            <a:off x="2843213" y="3975100"/>
            <a:ext cx="3457575"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E16BB200-F24E-2E47-B03F-40EFF583DB84}"/>
              </a:ext>
            </a:extLst>
          </p:cNvPr>
          <p:cNvSpPr>
            <a:spLocks noGrp="1" noChangeArrowheads="1"/>
          </p:cNvSpPr>
          <p:nvPr>
            <p:ph type="title"/>
          </p:nvPr>
        </p:nvSpPr>
        <p:spPr>
          <a:xfrm>
            <a:off x="1333500" y="127000"/>
            <a:ext cx="6477000" cy="635000"/>
          </a:xfrm>
        </p:spPr>
        <p:txBody>
          <a:bodyPr rtlCol="0">
            <a:normAutofit/>
          </a:bodyPr>
          <a:lstStyle/>
          <a:p>
            <a:pPr eaLnBrk="1" fontAlgn="auto" hangingPunct="1">
              <a:spcAft>
                <a:spcPts val="0"/>
              </a:spcAft>
              <a:defRPr/>
            </a:pPr>
            <a:r>
              <a:rPr lang="en-US" altLang="en-US" sz="3333" b="1" dirty="0">
                <a:latin typeface="Calibri" panose="020F0502020204030204" pitchFamily="34" charset="0"/>
                <a:cs typeface="Calibri" panose="020F0502020204030204" pitchFamily="34" charset="0"/>
              </a:rPr>
              <a:t>Acadia </a:t>
            </a:r>
            <a:r>
              <a:rPr lang="en-US" altLang="en-US" sz="3333" b="1" u="sng" dirty="0">
                <a:latin typeface="Calibri" panose="020F0502020204030204" pitchFamily="34" charset="0"/>
                <a:cs typeface="Calibri" panose="020F0502020204030204" pitchFamily="34" charset="0"/>
              </a:rPr>
              <a:t>Major</a:t>
            </a:r>
            <a:r>
              <a:rPr lang="en-US" altLang="en-US" sz="3333" b="1" dirty="0">
                <a:latin typeface="Calibri" panose="020F0502020204030204" pitchFamily="34" charset="0"/>
                <a:cs typeface="Calibri" panose="020F0502020204030204" pitchFamily="34" charset="0"/>
              </a:rPr>
              <a:t> Geology Degree</a:t>
            </a:r>
          </a:p>
        </p:txBody>
      </p:sp>
      <p:sp>
        <p:nvSpPr>
          <p:cNvPr id="17410" name="Rectangle 3">
            <a:extLst>
              <a:ext uri="{FF2B5EF4-FFF2-40B4-BE49-F238E27FC236}">
                <a16:creationId xmlns:a16="http://schemas.microsoft.com/office/drawing/2014/main" id="{4F0773D8-4B27-6440-A6B4-23F038AB3345}"/>
              </a:ext>
            </a:extLst>
          </p:cNvPr>
          <p:cNvSpPr>
            <a:spLocks noGrp="1" noChangeArrowheads="1"/>
          </p:cNvSpPr>
          <p:nvPr>
            <p:ph idx="1"/>
          </p:nvPr>
        </p:nvSpPr>
        <p:spPr>
          <a:xfrm>
            <a:off x="4356100" y="762000"/>
            <a:ext cx="4895850" cy="5335588"/>
          </a:xfrm>
        </p:spPr>
        <p:txBody>
          <a:bodyPr rtlCol="0">
            <a:normAutofit/>
          </a:bodyPr>
          <a:lstStyle/>
          <a:p>
            <a:pPr eaLnBrk="1" hangingPunct="1">
              <a:lnSpc>
                <a:spcPct val="100000"/>
              </a:lnSpc>
              <a:spcBef>
                <a:spcPct val="0"/>
              </a:spcBef>
              <a:defRPr/>
            </a:pPr>
            <a:r>
              <a:rPr lang="en-US" altLang="en-US" sz="1400" dirty="0">
                <a:cs typeface="Calibri" panose="020F0502020204030204" pitchFamily="34" charset="0"/>
              </a:rPr>
              <a:t>4 Other Science Courses </a:t>
            </a:r>
            <a:r>
              <a:rPr lang="en-CA" altLang="en-US" sz="1400" dirty="0">
                <a:cs typeface="Calibri" panose="020F0502020204030204" pitchFamily="34" charset="0"/>
              </a:rPr>
              <a:t>(from MATH, PHYS, CHEM, BIOL,  </a:t>
            </a:r>
          </a:p>
          <a:p>
            <a:pPr marL="0" indent="0" eaLnBrk="1" hangingPunct="1">
              <a:lnSpc>
                <a:spcPct val="100000"/>
              </a:lnSpc>
              <a:spcBef>
                <a:spcPct val="0"/>
              </a:spcBef>
              <a:buFont typeface="Arial" panose="020B0604020202020204" pitchFamily="34" charset="0"/>
              <a:buNone/>
              <a:defRPr/>
            </a:pPr>
            <a:r>
              <a:rPr lang="en-CA" altLang="en-US" sz="1400" dirty="0">
                <a:cs typeface="Calibri" panose="020F0502020204030204" pitchFamily="34" charset="0"/>
              </a:rPr>
              <a:t>          COMP, APSC; </a:t>
            </a:r>
            <a:r>
              <a:rPr lang="en-CA" altLang="en-US" sz="1400" i="1" dirty="0">
                <a:cs typeface="Calibri" panose="020F0502020204030204" pitchFamily="34" charset="0"/>
              </a:rPr>
              <a:t>must have 4 for minor</a:t>
            </a:r>
            <a:r>
              <a:rPr lang="en-CA" altLang="en-US" sz="1400" dirty="0">
                <a:cs typeface="Calibri" panose="020F0502020204030204" pitchFamily="34" charset="0"/>
              </a:rPr>
              <a:t>)</a:t>
            </a:r>
            <a:endParaRPr lang="en-US" altLang="en-US" sz="1400" dirty="0">
              <a:cs typeface="Calibri" panose="020F0502020204030204" pitchFamily="34" charset="0"/>
            </a:endParaRPr>
          </a:p>
          <a:p>
            <a:pPr eaLnBrk="1" hangingPunct="1">
              <a:lnSpc>
                <a:spcPct val="100000"/>
              </a:lnSpc>
              <a:spcBef>
                <a:spcPts val="600"/>
              </a:spcBef>
              <a:spcAft>
                <a:spcPts val="600"/>
              </a:spcAft>
              <a:buFontTx/>
              <a:buNone/>
              <a:defRPr/>
            </a:pPr>
            <a:r>
              <a:rPr lang="en-CA" altLang="en-US" sz="1900" b="1" dirty="0">
                <a:cs typeface="Calibri" panose="020F0502020204030204" pitchFamily="34" charset="0"/>
              </a:rPr>
              <a:t>5 ELECTIVES</a:t>
            </a:r>
            <a:endParaRPr lang="en-US" altLang="en-US" sz="1900" dirty="0">
              <a:cs typeface="Calibri" panose="020F0502020204030204" pitchFamily="34" charset="0"/>
            </a:endParaRPr>
          </a:p>
          <a:p>
            <a:pPr eaLnBrk="1" hangingPunct="1">
              <a:lnSpc>
                <a:spcPct val="100000"/>
              </a:lnSpc>
              <a:spcBef>
                <a:spcPct val="0"/>
              </a:spcBef>
              <a:defRPr/>
            </a:pPr>
            <a:r>
              <a:rPr lang="en-US" altLang="en-US" sz="1400" dirty="0">
                <a:cs typeface="Calibri" panose="020F0502020204030204" pitchFamily="34" charset="0"/>
              </a:rPr>
              <a:t>Atmosphere, Weather &amp; Climate (2753)</a:t>
            </a:r>
          </a:p>
          <a:p>
            <a:pPr eaLnBrk="1" hangingPunct="1">
              <a:lnSpc>
                <a:spcPct val="100000"/>
              </a:lnSpc>
              <a:spcBef>
                <a:spcPct val="0"/>
              </a:spcBef>
              <a:defRPr/>
            </a:pPr>
            <a:r>
              <a:rPr lang="en-US" altLang="en-US" sz="1400" dirty="0">
                <a:cs typeface="Calibri" panose="020F0502020204030204" pitchFamily="34" charset="0"/>
              </a:rPr>
              <a:t>Hydrogeology (3723)</a:t>
            </a:r>
          </a:p>
          <a:p>
            <a:pPr eaLnBrk="1" hangingPunct="1">
              <a:lnSpc>
                <a:spcPct val="100000"/>
              </a:lnSpc>
              <a:spcBef>
                <a:spcPct val="0"/>
              </a:spcBef>
              <a:defRPr/>
            </a:pPr>
            <a:r>
              <a:rPr lang="en-US" altLang="en-US" sz="1400" dirty="0">
                <a:cs typeface="Calibri" panose="020F0502020204030204" pitchFamily="34" charset="0"/>
              </a:rPr>
              <a:t>Geochemistry (3103; </a:t>
            </a:r>
            <a:r>
              <a:rPr lang="en-US" altLang="en-US" sz="1400" i="1" dirty="0">
                <a:cs typeface="Calibri" panose="020F0502020204030204" pitchFamily="34" charset="0"/>
              </a:rPr>
              <a:t>alternate years, opposite 3823</a:t>
            </a:r>
            <a:r>
              <a:rPr lang="en-US" altLang="en-US" sz="1400" dirty="0">
                <a:cs typeface="Calibri" panose="020F0502020204030204" pitchFamily="34" charset="0"/>
              </a:rPr>
              <a:t>)</a:t>
            </a:r>
          </a:p>
          <a:p>
            <a:pPr eaLnBrk="1" hangingPunct="1">
              <a:lnSpc>
                <a:spcPct val="100000"/>
              </a:lnSpc>
              <a:spcBef>
                <a:spcPct val="0"/>
              </a:spcBef>
              <a:defRPr/>
            </a:pPr>
            <a:r>
              <a:rPr lang="en-US" altLang="en-US" sz="1400" dirty="0">
                <a:cs typeface="Calibri" panose="020F0502020204030204" pitchFamily="34" charset="0"/>
              </a:rPr>
              <a:t>Geophysics (3823; </a:t>
            </a:r>
            <a:r>
              <a:rPr lang="en-US" altLang="en-US" sz="1400" i="1" dirty="0">
                <a:cs typeface="Calibri" panose="020F0502020204030204" pitchFamily="34" charset="0"/>
              </a:rPr>
              <a:t>alternate years, opposite 3103</a:t>
            </a:r>
            <a:r>
              <a:rPr lang="en-US" altLang="en-US" sz="1400" dirty="0">
                <a:cs typeface="Calibri" panose="020F0502020204030204" pitchFamily="34" charset="0"/>
              </a:rPr>
              <a:t>)</a:t>
            </a:r>
          </a:p>
          <a:p>
            <a:pPr eaLnBrk="1" hangingPunct="1">
              <a:lnSpc>
                <a:spcPct val="100000"/>
              </a:lnSpc>
              <a:spcBef>
                <a:spcPct val="0"/>
              </a:spcBef>
              <a:defRPr/>
            </a:pPr>
            <a:r>
              <a:rPr lang="en-US" altLang="en-US" sz="1400" dirty="0">
                <a:cs typeface="Calibri" panose="020F0502020204030204" pitchFamily="34" charset="0"/>
              </a:rPr>
              <a:t>Energy Sources (4843; </a:t>
            </a:r>
            <a:r>
              <a:rPr lang="en-US" altLang="en-US" sz="1400" i="1" dirty="0">
                <a:cs typeface="Calibri" panose="020F0502020204030204" pitchFamily="34" charset="0"/>
              </a:rPr>
              <a:t>alternate years, opposite 4713</a:t>
            </a:r>
            <a:r>
              <a:rPr lang="en-US" altLang="en-US" sz="1400" dirty="0">
                <a:cs typeface="Calibri" panose="020F0502020204030204" pitchFamily="34" charset="0"/>
              </a:rPr>
              <a:t>)</a:t>
            </a:r>
          </a:p>
          <a:p>
            <a:pPr eaLnBrk="1" hangingPunct="1">
              <a:lnSpc>
                <a:spcPct val="100000"/>
              </a:lnSpc>
              <a:spcBef>
                <a:spcPct val="0"/>
              </a:spcBef>
              <a:defRPr/>
            </a:pPr>
            <a:r>
              <a:rPr lang="en-US" altLang="en-US" sz="1400" dirty="0">
                <a:cs typeface="Calibri" panose="020F0502020204030204" pitchFamily="34" charset="0"/>
              </a:rPr>
              <a:t>Quaternary Geology (4713; </a:t>
            </a:r>
            <a:r>
              <a:rPr lang="en-US" altLang="en-US" sz="1400" i="1" dirty="0">
                <a:cs typeface="Calibri" panose="020F0502020204030204" pitchFamily="34" charset="0"/>
              </a:rPr>
              <a:t>alternate years, opposite 4843</a:t>
            </a:r>
            <a:r>
              <a:rPr lang="en-US" altLang="en-US" sz="1400" dirty="0">
                <a:cs typeface="Calibri" panose="020F0502020204030204" pitchFamily="34" charset="0"/>
              </a:rPr>
              <a:t>)</a:t>
            </a:r>
          </a:p>
          <a:p>
            <a:pPr eaLnBrk="1" hangingPunct="1">
              <a:lnSpc>
                <a:spcPct val="100000"/>
              </a:lnSpc>
              <a:spcBef>
                <a:spcPct val="0"/>
              </a:spcBef>
              <a:defRPr/>
            </a:pPr>
            <a:r>
              <a:rPr lang="en-US" altLang="en-US" sz="1400" dirty="0">
                <a:cs typeface="Calibri" panose="020F0502020204030204" pitchFamily="34" charset="0"/>
              </a:rPr>
              <a:t>Mineral Deposits (4803)</a:t>
            </a:r>
          </a:p>
          <a:p>
            <a:pPr eaLnBrk="1" hangingPunct="1">
              <a:lnSpc>
                <a:spcPct val="100000"/>
              </a:lnSpc>
              <a:spcBef>
                <a:spcPct val="0"/>
              </a:spcBef>
              <a:defRPr/>
            </a:pPr>
            <a:r>
              <a:rPr lang="en-US" altLang="en-US" sz="1400" dirty="0">
                <a:cs typeface="Calibri" panose="020F0502020204030204" pitchFamily="34" charset="0"/>
              </a:rPr>
              <a:t>Advanced Field School (4083)</a:t>
            </a:r>
          </a:p>
          <a:p>
            <a:pPr eaLnBrk="1" hangingPunct="1">
              <a:lnSpc>
                <a:spcPct val="100000"/>
              </a:lnSpc>
              <a:spcBef>
                <a:spcPct val="0"/>
              </a:spcBef>
              <a:defRPr/>
            </a:pPr>
            <a:r>
              <a:rPr lang="en-US" altLang="en-US" sz="1400" dirty="0">
                <a:solidFill>
                  <a:srgbClr val="0432FF"/>
                </a:solidFill>
                <a:cs typeface="Calibri" panose="020F0502020204030204" pitchFamily="34" charset="0"/>
              </a:rPr>
              <a:t>Geochemical Material Transfer (4823) </a:t>
            </a:r>
          </a:p>
          <a:p>
            <a:pPr eaLnBrk="1" hangingPunct="1">
              <a:lnSpc>
                <a:spcPct val="100000"/>
              </a:lnSpc>
              <a:spcBef>
                <a:spcPct val="0"/>
              </a:spcBef>
              <a:defRPr/>
            </a:pPr>
            <a:r>
              <a:rPr lang="en-US" altLang="en-US" sz="1400" dirty="0">
                <a:solidFill>
                  <a:srgbClr val="0432FF"/>
                </a:solidFill>
                <a:cs typeface="Calibri" panose="020F0502020204030204" pitchFamily="34" charset="0"/>
              </a:rPr>
              <a:t>Mineral Exploration (4813)</a:t>
            </a:r>
          </a:p>
          <a:p>
            <a:pPr eaLnBrk="1" hangingPunct="1">
              <a:lnSpc>
                <a:spcPct val="100000"/>
              </a:lnSpc>
              <a:spcBef>
                <a:spcPct val="0"/>
              </a:spcBef>
              <a:defRPr/>
            </a:pPr>
            <a:r>
              <a:rPr lang="en-US" altLang="en-US" sz="1400" dirty="0">
                <a:solidFill>
                  <a:srgbClr val="0432FF"/>
                </a:solidFill>
                <a:cs typeface="Calibri" panose="020F0502020204030204" pitchFamily="34" charset="0"/>
              </a:rPr>
              <a:t>Applied Geochemistry (4833) </a:t>
            </a:r>
          </a:p>
          <a:p>
            <a:pPr marL="0" indent="0" eaLnBrk="1" hangingPunct="1">
              <a:lnSpc>
                <a:spcPct val="100000"/>
              </a:lnSpc>
              <a:spcBef>
                <a:spcPct val="0"/>
              </a:spcBef>
              <a:buFont typeface="Arial" panose="020B0604020202020204" pitchFamily="34" charset="0"/>
              <a:buNone/>
              <a:defRPr/>
            </a:pPr>
            <a:endParaRPr lang="en-US" altLang="en-US" sz="1400" dirty="0">
              <a:solidFill>
                <a:srgbClr val="0432FF"/>
              </a:solidFill>
              <a:cs typeface="Calibri" panose="020F0502020204030204" pitchFamily="34" charset="0"/>
            </a:endParaRPr>
          </a:p>
          <a:p>
            <a:pPr eaLnBrk="1" hangingPunct="1">
              <a:lnSpc>
                <a:spcPct val="100000"/>
              </a:lnSpc>
              <a:spcBef>
                <a:spcPct val="0"/>
              </a:spcBef>
              <a:buFont typeface="Arial" panose="020B0604020202020204" pitchFamily="34" charset="0"/>
              <a:buNone/>
              <a:defRPr/>
            </a:pPr>
            <a:r>
              <a:rPr lang="en-US" altLang="en-US" sz="1400" b="1" i="1" dirty="0">
                <a:solidFill>
                  <a:srgbClr val="0432FF"/>
                </a:solidFill>
                <a:cs typeface="Calibri" panose="020F0502020204030204" pitchFamily="34" charset="0"/>
              </a:rPr>
              <a:t>&lt; blue courses only taught with parallel grad course &gt;</a:t>
            </a:r>
            <a:endParaRPr lang="en-US" altLang="en-US" sz="1400" dirty="0">
              <a:cs typeface="Calibri" panose="020F0502020204030204" pitchFamily="34" charset="0"/>
            </a:endParaRPr>
          </a:p>
        </p:txBody>
      </p:sp>
      <p:sp>
        <p:nvSpPr>
          <p:cNvPr id="19459" name="Rectangle 4">
            <a:extLst>
              <a:ext uri="{FF2B5EF4-FFF2-40B4-BE49-F238E27FC236}">
                <a16:creationId xmlns:a16="http://schemas.microsoft.com/office/drawing/2014/main" id="{5D363C4C-190E-1243-9F50-9E52A17F96F1}"/>
              </a:ext>
            </a:extLst>
          </p:cNvPr>
          <p:cNvSpPr>
            <a:spLocks noChangeArrowheads="1"/>
          </p:cNvSpPr>
          <p:nvPr/>
        </p:nvSpPr>
        <p:spPr bwMode="auto">
          <a:xfrm>
            <a:off x="179388" y="762000"/>
            <a:ext cx="4392612" cy="4826000"/>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lnSpc>
                <a:spcPct val="90000"/>
              </a:lnSpc>
              <a:spcAft>
                <a:spcPts val="0"/>
              </a:spcAft>
              <a:buFontTx/>
              <a:buNone/>
              <a:defRPr/>
            </a:pPr>
            <a:r>
              <a:rPr lang="en-US" altLang="en-US" sz="1800" b="1" dirty="0">
                <a:latin typeface="Calibri" panose="020F0502020204030204" pitchFamily="34" charset="0"/>
                <a:cs typeface="Calibri" panose="020F0502020204030204" pitchFamily="34" charset="0"/>
              </a:rPr>
              <a:t>CORE</a:t>
            </a:r>
          </a:p>
          <a:p>
            <a:pPr eaLnBrk="1" fontAlgn="auto" hangingPunct="1">
              <a:lnSpc>
                <a:spcPct val="90000"/>
              </a:lnSpc>
              <a:spcAft>
                <a:spcPts val="0"/>
              </a:spcAft>
              <a:defRPr/>
            </a:pPr>
            <a:r>
              <a:rPr lang="en-US" altLang="en-US" sz="1400" dirty="0">
                <a:solidFill>
                  <a:srgbClr val="A50021"/>
                </a:solidFill>
                <a:latin typeface="Calibri" panose="020F0502020204030204" pitchFamily="34" charset="0"/>
                <a:cs typeface="Calibri" panose="020F0502020204030204" pitchFamily="34" charset="0"/>
              </a:rPr>
              <a:t>Physical Geology (1013)</a:t>
            </a:r>
          </a:p>
          <a:p>
            <a:pPr eaLnBrk="1" fontAlgn="auto" hangingPunct="1">
              <a:lnSpc>
                <a:spcPct val="90000"/>
              </a:lnSpc>
              <a:spcAft>
                <a:spcPts val="0"/>
              </a:spcAft>
              <a:defRPr/>
            </a:pPr>
            <a:r>
              <a:rPr lang="en-US" altLang="en-US" sz="1400" dirty="0">
                <a:solidFill>
                  <a:srgbClr val="A50021"/>
                </a:solidFill>
                <a:latin typeface="Calibri" panose="020F0502020204030204" pitchFamily="34" charset="0"/>
                <a:cs typeface="Calibri" panose="020F0502020204030204" pitchFamily="34" charset="0"/>
              </a:rPr>
              <a:t>Historical Geology (1023)</a:t>
            </a:r>
            <a:endParaRPr lang="en-US" altLang="en-US" sz="1400" dirty="0">
              <a:latin typeface="Calibri" panose="020F0502020204030204" pitchFamily="34" charset="0"/>
              <a:cs typeface="Calibri" panose="020F0502020204030204" pitchFamily="34" charset="0"/>
            </a:endParaRP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Mineralogy (2133)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History of Life (2213)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Petrology &amp; Stratigraphy (2043)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Geomorphology (2703)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Field Methods (2083)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Sedimentary Geology (3303)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Igneous Petrology (3403)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Metamorphic Geology (3503)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Structural Geology (3603)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Global &amp; North American Geology (4103)</a:t>
            </a:r>
          </a:p>
          <a:p>
            <a:pPr eaLnBrk="1" fontAlgn="auto" hangingPunct="1">
              <a:spcBef>
                <a:spcPts val="600"/>
              </a:spcBef>
              <a:spcAft>
                <a:spcPts val="600"/>
              </a:spcAft>
              <a:buFontTx/>
              <a:buNone/>
              <a:defRPr/>
            </a:pPr>
            <a:r>
              <a:rPr lang="en-US" altLang="en-US" sz="1800" b="1" dirty="0">
                <a:latin typeface="Calibri" panose="020F0502020204030204" pitchFamily="34" charset="0"/>
                <a:cs typeface="Calibri" panose="020F0502020204030204" pitchFamily="34" charset="0"/>
              </a:rPr>
              <a:t>PRE-REQUISITES</a:t>
            </a:r>
          </a:p>
          <a:p>
            <a:pPr eaLnBrk="1" fontAlgn="auto" hangingPunct="1">
              <a:lnSpc>
                <a:spcPct val="85000"/>
              </a:lnSpc>
              <a:spcBef>
                <a:spcPts val="0"/>
              </a:spcBef>
              <a:spcAft>
                <a:spcPts val="0"/>
              </a:spcAft>
              <a:defRPr/>
            </a:pPr>
            <a:r>
              <a:rPr lang="en-US" altLang="en-US" sz="1400" dirty="0">
                <a:latin typeface="Calibri" panose="020F0502020204030204" pitchFamily="34" charset="0"/>
                <a:cs typeface="Calibri" panose="020F0502020204030204" pitchFamily="34" charset="0"/>
              </a:rPr>
              <a:t>Chemistry (1013 &amp; 1023)</a:t>
            </a:r>
          </a:p>
          <a:p>
            <a:pPr eaLnBrk="1" fontAlgn="auto" hangingPunct="1">
              <a:lnSpc>
                <a:spcPct val="85000"/>
              </a:lnSpc>
              <a:spcAft>
                <a:spcPts val="0"/>
              </a:spcAft>
              <a:defRPr/>
            </a:pPr>
            <a:r>
              <a:rPr lang="en-US" altLang="en-US" sz="1400" dirty="0">
                <a:latin typeface="Calibri" panose="020F0502020204030204" pitchFamily="34" charset="0"/>
                <a:cs typeface="Calibri" panose="020F0502020204030204" pitchFamily="34" charset="0"/>
              </a:rPr>
              <a:t>Physics (1053 &amp; 1063)</a:t>
            </a:r>
          </a:p>
          <a:p>
            <a:pPr eaLnBrk="1" fontAlgn="auto" hangingPunct="1">
              <a:spcBef>
                <a:spcPts val="0"/>
              </a:spcBef>
              <a:spcAft>
                <a:spcPts val="0"/>
              </a:spcAft>
              <a:defRPr/>
            </a:pPr>
            <a:r>
              <a:rPr lang="en-US" altLang="en-US" sz="1400" dirty="0">
                <a:latin typeface="Calibri" panose="020F0502020204030204" pitchFamily="34" charset="0"/>
                <a:cs typeface="Calibri" panose="020F0502020204030204" pitchFamily="34" charset="0"/>
              </a:rPr>
              <a:t>Math (1013 &amp; 1023 - </a:t>
            </a:r>
            <a:r>
              <a:rPr lang="en-US" altLang="en-US" sz="1400" i="1" dirty="0">
                <a:latin typeface="Calibri" panose="020F0502020204030204" pitchFamily="34" charset="0"/>
                <a:cs typeface="Calibri" panose="020F0502020204030204" pitchFamily="34" charset="0"/>
              </a:rPr>
              <a:t>calculus</a:t>
            </a:r>
            <a:r>
              <a:rPr lang="en-US" altLang="en-US" sz="1400" dirty="0">
                <a:latin typeface="Calibri" panose="020F0502020204030204" pitchFamily="34" charset="0"/>
                <a:cs typeface="Calibri" panose="020F0502020204030204" pitchFamily="34" charset="0"/>
              </a:rPr>
              <a:t>, 2233 &amp; 2243 – </a:t>
            </a:r>
          </a:p>
          <a:p>
            <a:pPr marL="0" indent="0" eaLnBrk="1" fontAlgn="auto" hangingPunct="1">
              <a:spcBef>
                <a:spcPts val="0"/>
              </a:spcBef>
              <a:spcAft>
                <a:spcPts val="0"/>
              </a:spcAft>
              <a:buFontTx/>
              <a:buNone/>
              <a:defRPr/>
            </a:pPr>
            <a:r>
              <a:rPr lang="en-US" altLang="en-US" sz="1400" i="1" dirty="0">
                <a:latin typeface="Calibri" panose="020F0502020204030204" pitchFamily="34" charset="0"/>
                <a:cs typeface="Calibri" panose="020F0502020204030204" pitchFamily="34" charset="0"/>
              </a:rPr>
              <a:t>              statistics</a:t>
            </a:r>
            <a:r>
              <a:rPr lang="en-US" altLang="en-US" sz="1400" dirty="0">
                <a:latin typeface="Calibri" panose="020F0502020204030204" pitchFamily="34" charset="0"/>
                <a:cs typeface="Calibri" panose="020F0502020204030204" pitchFamily="34" charset="0"/>
              </a:rPr>
              <a:t>, or 1333 &amp; 2313 – </a:t>
            </a:r>
            <a:r>
              <a:rPr lang="en-US" altLang="en-US" sz="1400" i="1" dirty="0">
                <a:latin typeface="Calibri" panose="020F0502020204030204" pitchFamily="34" charset="0"/>
                <a:cs typeface="Calibri" panose="020F0502020204030204" pitchFamily="34" charset="0"/>
              </a:rPr>
              <a:t>matrix algebra</a:t>
            </a:r>
            <a:r>
              <a:rPr lang="en-US" altLang="en-US" sz="1400" dirty="0">
                <a:latin typeface="Calibri" panose="020F0502020204030204" pitchFamily="34" charset="0"/>
                <a:cs typeface="Calibri" panose="020F0502020204030204" pitchFamily="34" charset="0"/>
              </a:rPr>
              <a:t>)</a:t>
            </a:r>
            <a:endParaRPr lang="en-US" altLang="en-US" sz="1400" u="sng" dirty="0">
              <a:latin typeface="Calibri" panose="020F0502020204030204" pitchFamily="34" charset="0"/>
              <a:cs typeface="Calibri" panose="020F0502020204030204" pitchFamily="34" charset="0"/>
            </a:endParaRPr>
          </a:p>
          <a:p>
            <a:pPr marL="0" indent="0" eaLnBrk="1" fontAlgn="auto" hangingPunct="1">
              <a:lnSpc>
                <a:spcPct val="85000"/>
              </a:lnSpc>
              <a:spcAft>
                <a:spcPts val="0"/>
              </a:spcAft>
              <a:buFontTx/>
              <a:buNone/>
              <a:defRPr/>
            </a:pPr>
            <a:endParaRPr lang="en-US" alt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05A11485-D7CD-BF41-A4B9-126346F82D4E}"/>
              </a:ext>
            </a:extLst>
          </p:cNvPr>
          <p:cNvSpPr>
            <a:spLocks noGrp="1" noChangeArrowheads="1"/>
          </p:cNvSpPr>
          <p:nvPr>
            <p:ph type="title"/>
          </p:nvPr>
        </p:nvSpPr>
        <p:spPr>
          <a:xfrm>
            <a:off x="0" y="0"/>
            <a:ext cx="9144000" cy="508000"/>
          </a:xfrm>
        </p:spPr>
        <p:txBody>
          <a:bodyPr rtlCol="0">
            <a:normAutofit fontScale="90000"/>
          </a:bodyPr>
          <a:lstStyle/>
          <a:p>
            <a:pPr algn="ctr" eaLnBrk="1" fontAlgn="auto" hangingPunct="1">
              <a:spcAft>
                <a:spcPts val="0"/>
              </a:spcAft>
              <a:defRPr/>
            </a:pPr>
            <a:r>
              <a:rPr lang="en-US" altLang="en-US" b="1" dirty="0">
                <a:latin typeface="Calibri" panose="020F0502020204030204" pitchFamily="34" charset="0"/>
                <a:cs typeface="Calibri" panose="020F0502020204030204" pitchFamily="34" charset="0"/>
              </a:rPr>
              <a:t>Outline</a:t>
            </a:r>
          </a:p>
        </p:txBody>
      </p:sp>
      <p:sp>
        <p:nvSpPr>
          <p:cNvPr id="4098" name="Rectangle 3">
            <a:extLst>
              <a:ext uri="{FF2B5EF4-FFF2-40B4-BE49-F238E27FC236}">
                <a16:creationId xmlns:a16="http://schemas.microsoft.com/office/drawing/2014/main" id="{CD8FC58A-7D7B-9F4A-8D77-D339BB402FCC}"/>
              </a:ext>
            </a:extLst>
          </p:cNvPr>
          <p:cNvSpPr>
            <a:spLocks noGrp="1" noChangeArrowheads="1"/>
          </p:cNvSpPr>
          <p:nvPr>
            <p:ph idx="1"/>
          </p:nvPr>
        </p:nvSpPr>
        <p:spPr>
          <a:xfrm>
            <a:off x="179388" y="508000"/>
            <a:ext cx="7239000" cy="4305300"/>
          </a:xfrm>
        </p:spPr>
        <p:txBody>
          <a:bodyPr rtlCol="0">
            <a:normAutofit/>
          </a:bodyPr>
          <a:lstStyle/>
          <a:p>
            <a:pPr eaLnBrk="1" fontAlgn="auto" hangingPunct="1">
              <a:spcAft>
                <a:spcPts val="0"/>
              </a:spcAft>
              <a:defRPr/>
            </a:pPr>
            <a:r>
              <a:rPr lang="en-US" altLang="en-US" sz="2333" b="1" dirty="0">
                <a:cs typeface="Calibri" panose="020F0502020204030204" pitchFamily="34" charset="0"/>
              </a:rPr>
              <a:t>Introduction</a:t>
            </a:r>
          </a:p>
          <a:p>
            <a:pPr eaLnBrk="1" fontAlgn="auto" hangingPunct="1">
              <a:spcAft>
                <a:spcPts val="0"/>
              </a:spcAft>
              <a:defRPr/>
            </a:pPr>
            <a:r>
              <a:rPr lang="en-US" altLang="en-US" sz="2333" b="1" dirty="0">
                <a:cs typeface="Calibri" panose="020F0502020204030204" pitchFamily="34" charset="0"/>
              </a:rPr>
              <a:t>Professional Geoscientists of Nova Scotia</a:t>
            </a:r>
          </a:p>
          <a:p>
            <a:pPr lvl="1" eaLnBrk="1" fontAlgn="auto" hangingPunct="1">
              <a:spcAft>
                <a:spcPts val="0"/>
              </a:spcAft>
              <a:defRPr/>
            </a:pPr>
            <a:r>
              <a:rPr lang="en-US" altLang="en-US" dirty="0">
                <a:cs typeface="Calibri" panose="020F0502020204030204" pitchFamily="34" charset="0"/>
              </a:rPr>
              <a:t>Definition of Geoscience / Geoscientist</a:t>
            </a:r>
          </a:p>
          <a:p>
            <a:pPr lvl="1" eaLnBrk="1" fontAlgn="auto" hangingPunct="1">
              <a:spcAft>
                <a:spcPts val="0"/>
              </a:spcAft>
              <a:defRPr/>
            </a:pPr>
            <a:r>
              <a:rPr lang="en-US" altLang="en-US" dirty="0">
                <a:cs typeface="Calibri" panose="020F0502020204030204" pitchFamily="34" charset="0"/>
              </a:rPr>
              <a:t>Professional Geoscientist Act</a:t>
            </a:r>
          </a:p>
          <a:p>
            <a:pPr eaLnBrk="1" fontAlgn="auto" hangingPunct="1">
              <a:spcAft>
                <a:spcPts val="0"/>
              </a:spcAft>
              <a:defRPr/>
            </a:pPr>
            <a:r>
              <a:rPr lang="en-US" altLang="en-US" sz="2333" b="1" dirty="0">
                <a:cs typeface="Calibri" panose="020F0502020204030204" pitchFamily="34" charset="0"/>
              </a:rPr>
              <a:t>P.Geo. (N.S.) Admission Requirements</a:t>
            </a:r>
          </a:p>
          <a:p>
            <a:pPr lvl="1" eaLnBrk="1" fontAlgn="auto" hangingPunct="1">
              <a:spcAft>
                <a:spcPts val="0"/>
              </a:spcAft>
              <a:defRPr/>
            </a:pPr>
            <a:r>
              <a:rPr lang="en-US" altLang="en-US" dirty="0">
                <a:cs typeface="Calibri" panose="020F0502020204030204" pitchFamily="34" charset="0"/>
              </a:rPr>
              <a:t>Knowledge Requirements</a:t>
            </a:r>
            <a:endParaRPr lang="en-US" altLang="en-US" b="1" i="1" dirty="0">
              <a:solidFill>
                <a:schemeClr val="accent2"/>
              </a:solidFill>
              <a:cs typeface="Calibri" panose="020F0502020204030204" pitchFamily="34" charset="0"/>
            </a:endParaRPr>
          </a:p>
          <a:p>
            <a:pPr lvl="1" eaLnBrk="1" fontAlgn="auto" hangingPunct="1">
              <a:spcAft>
                <a:spcPts val="0"/>
              </a:spcAft>
              <a:defRPr/>
            </a:pPr>
            <a:r>
              <a:rPr lang="en-US" altLang="en-US" dirty="0">
                <a:cs typeface="Calibri" panose="020F0502020204030204" pitchFamily="34" charset="0"/>
              </a:rPr>
              <a:t>Acadia Major/Honours Geology Degree </a:t>
            </a:r>
          </a:p>
          <a:p>
            <a:pPr lvl="1" eaLnBrk="1" fontAlgn="auto" hangingPunct="1">
              <a:spcAft>
                <a:spcPts val="0"/>
              </a:spcAft>
              <a:defRPr/>
            </a:pPr>
            <a:r>
              <a:rPr lang="en-US" altLang="en-US" dirty="0">
                <a:cs typeface="Calibri" panose="020F0502020204030204" pitchFamily="34" charset="0"/>
              </a:rPr>
              <a:t>Acadia Major/Honours Environmental Geoscience Degree</a:t>
            </a:r>
          </a:p>
          <a:p>
            <a:pPr lvl="1" eaLnBrk="1" fontAlgn="auto" hangingPunct="1">
              <a:spcAft>
                <a:spcPts val="0"/>
              </a:spcAft>
              <a:defRPr/>
            </a:pPr>
            <a:r>
              <a:rPr lang="en-US" altLang="en-US" dirty="0">
                <a:cs typeface="Calibri" panose="020F0502020204030204" pitchFamily="34" charset="0"/>
              </a:rPr>
              <a:t>Experience Requirements</a:t>
            </a:r>
            <a:endParaRPr lang="en-US" altLang="en-US" b="1" dirty="0">
              <a:solidFill>
                <a:srgbClr val="A50021"/>
              </a:solidFill>
              <a:cs typeface="Calibri" panose="020F0502020204030204" pitchFamily="34" charset="0"/>
            </a:endParaRPr>
          </a:p>
          <a:p>
            <a:pPr eaLnBrk="1" fontAlgn="auto" hangingPunct="1">
              <a:spcAft>
                <a:spcPts val="0"/>
              </a:spcAft>
              <a:defRPr/>
            </a:pPr>
            <a:r>
              <a:rPr lang="en-US" altLang="en-US" sz="2333" b="1" dirty="0">
                <a:cs typeface="Calibri" panose="020F0502020204030204" pitchFamily="34" charset="0"/>
              </a:rPr>
              <a:t>Questions?</a:t>
            </a:r>
          </a:p>
        </p:txBody>
      </p:sp>
      <p:pic>
        <p:nvPicPr>
          <p:cNvPr id="15363" name="Picture 1">
            <a:extLst>
              <a:ext uri="{FF2B5EF4-FFF2-40B4-BE49-F238E27FC236}">
                <a16:creationId xmlns:a16="http://schemas.microsoft.com/office/drawing/2014/main" id="{79D71D6C-D513-4D48-8CAD-3BAA4CF8DE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1575" y="2857500"/>
            <a:ext cx="2713038" cy="27130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E91177C5-20C1-1D47-9734-02F62185A997}"/>
              </a:ext>
            </a:extLst>
          </p:cNvPr>
          <p:cNvSpPr>
            <a:spLocks noGrp="1" noChangeArrowheads="1"/>
          </p:cNvSpPr>
          <p:nvPr>
            <p:ph type="title"/>
          </p:nvPr>
        </p:nvSpPr>
        <p:spPr>
          <a:xfrm>
            <a:off x="1333500" y="127000"/>
            <a:ext cx="6477000" cy="635000"/>
          </a:xfrm>
        </p:spPr>
        <p:txBody>
          <a:bodyPr rtlCol="0">
            <a:normAutofit/>
          </a:bodyPr>
          <a:lstStyle/>
          <a:p>
            <a:pPr eaLnBrk="1" fontAlgn="auto" hangingPunct="1">
              <a:spcAft>
                <a:spcPts val="0"/>
              </a:spcAft>
              <a:defRPr/>
            </a:pPr>
            <a:r>
              <a:rPr lang="en-US" altLang="en-US" sz="3333" b="1" dirty="0">
                <a:latin typeface="Calibri" panose="020F0502020204030204" pitchFamily="34" charset="0"/>
                <a:cs typeface="Calibri" panose="020F0502020204030204" pitchFamily="34" charset="0"/>
              </a:rPr>
              <a:t>Acadia </a:t>
            </a:r>
            <a:r>
              <a:rPr lang="en-US" altLang="en-US" sz="3333" b="1" u="sng" dirty="0">
                <a:latin typeface="Calibri" panose="020F0502020204030204" pitchFamily="34" charset="0"/>
                <a:cs typeface="Calibri" panose="020F0502020204030204" pitchFamily="34" charset="0"/>
              </a:rPr>
              <a:t>Honours</a:t>
            </a:r>
            <a:r>
              <a:rPr lang="en-US" altLang="en-US" sz="3333" b="1" dirty="0">
                <a:latin typeface="Calibri" panose="020F0502020204030204" pitchFamily="34" charset="0"/>
                <a:cs typeface="Calibri" panose="020F0502020204030204" pitchFamily="34" charset="0"/>
              </a:rPr>
              <a:t> Geology Degree</a:t>
            </a:r>
          </a:p>
        </p:txBody>
      </p:sp>
      <p:sp>
        <p:nvSpPr>
          <p:cNvPr id="19458" name="Rectangle 3">
            <a:extLst>
              <a:ext uri="{FF2B5EF4-FFF2-40B4-BE49-F238E27FC236}">
                <a16:creationId xmlns:a16="http://schemas.microsoft.com/office/drawing/2014/main" id="{37B1150F-2740-FD46-A213-34310F9507C5}"/>
              </a:ext>
            </a:extLst>
          </p:cNvPr>
          <p:cNvSpPr>
            <a:spLocks noGrp="1" noChangeArrowheads="1"/>
          </p:cNvSpPr>
          <p:nvPr>
            <p:ph idx="1"/>
          </p:nvPr>
        </p:nvSpPr>
        <p:spPr>
          <a:xfrm>
            <a:off x="4356100" y="762000"/>
            <a:ext cx="4895850" cy="5335588"/>
          </a:xfrm>
        </p:spPr>
        <p:txBody>
          <a:bodyPr rtlCol="0">
            <a:normAutofit/>
          </a:bodyPr>
          <a:lstStyle/>
          <a:p>
            <a:pPr eaLnBrk="1" fontAlgn="auto" hangingPunct="1">
              <a:lnSpc>
                <a:spcPct val="100000"/>
              </a:lnSpc>
              <a:spcBef>
                <a:spcPts val="0"/>
              </a:spcBef>
              <a:spcAft>
                <a:spcPts val="0"/>
              </a:spcAft>
              <a:defRPr/>
            </a:pPr>
            <a:r>
              <a:rPr lang="en-US" altLang="en-US" sz="1400" dirty="0">
                <a:cs typeface="Calibri" panose="020F0502020204030204" pitchFamily="34" charset="0"/>
              </a:rPr>
              <a:t>4 Other Science Courses </a:t>
            </a:r>
            <a:r>
              <a:rPr lang="en-CA" altLang="en-US" sz="1400" dirty="0">
                <a:cs typeface="Calibri" panose="020F0502020204030204" pitchFamily="34" charset="0"/>
              </a:rPr>
              <a:t>(from MATH, PHYS, CHEM, BIOL,  </a:t>
            </a:r>
          </a:p>
          <a:p>
            <a:pPr marL="0" indent="0" eaLnBrk="1" fontAlgn="auto" hangingPunct="1">
              <a:lnSpc>
                <a:spcPct val="100000"/>
              </a:lnSpc>
              <a:spcBef>
                <a:spcPts val="0"/>
              </a:spcBef>
              <a:spcAft>
                <a:spcPts val="0"/>
              </a:spcAft>
              <a:buFont typeface="Arial" panose="020B0604020202020204" pitchFamily="34" charset="0"/>
              <a:buNone/>
              <a:defRPr/>
            </a:pPr>
            <a:r>
              <a:rPr lang="en-CA" altLang="en-US" sz="1400" dirty="0">
                <a:cs typeface="Calibri" panose="020F0502020204030204" pitchFamily="34" charset="0"/>
              </a:rPr>
              <a:t>          COMP, APSC; </a:t>
            </a:r>
            <a:r>
              <a:rPr lang="en-CA" altLang="en-US" sz="1400" i="1" dirty="0">
                <a:cs typeface="Calibri" panose="020F0502020204030204" pitchFamily="34" charset="0"/>
              </a:rPr>
              <a:t>must have 4 for minor</a:t>
            </a:r>
            <a:r>
              <a:rPr lang="en-CA" altLang="en-US" sz="1400" dirty="0">
                <a:cs typeface="Calibri" panose="020F0502020204030204" pitchFamily="34" charset="0"/>
              </a:rPr>
              <a:t>)</a:t>
            </a:r>
            <a:endParaRPr lang="en-US" altLang="en-US" sz="1400" dirty="0">
              <a:cs typeface="Calibri" panose="020F0502020204030204" pitchFamily="34" charset="0"/>
            </a:endParaRPr>
          </a:p>
          <a:p>
            <a:pPr eaLnBrk="1" fontAlgn="auto" hangingPunct="1">
              <a:lnSpc>
                <a:spcPct val="100000"/>
              </a:lnSpc>
              <a:spcBef>
                <a:spcPts val="600"/>
              </a:spcBef>
              <a:spcAft>
                <a:spcPts val="600"/>
              </a:spcAft>
              <a:buFontTx/>
              <a:buNone/>
              <a:defRPr/>
            </a:pPr>
            <a:r>
              <a:rPr lang="en-CA" altLang="en-US" sz="1900" b="1" dirty="0">
                <a:cs typeface="Calibri" panose="020F0502020204030204" pitchFamily="34" charset="0"/>
              </a:rPr>
              <a:t>5 ELECTIVES</a:t>
            </a:r>
            <a:endParaRPr lang="en-US" altLang="en-US" sz="1900" dirty="0">
              <a:cs typeface="Calibri" panose="020F0502020204030204" pitchFamily="34" charset="0"/>
            </a:endParaRPr>
          </a:p>
          <a:p>
            <a:pPr eaLnBrk="1" fontAlgn="auto" hangingPunct="1">
              <a:lnSpc>
                <a:spcPct val="100000"/>
              </a:lnSpc>
              <a:spcBef>
                <a:spcPts val="0"/>
              </a:spcBef>
              <a:spcAft>
                <a:spcPts val="0"/>
              </a:spcAft>
              <a:defRPr/>
            </a:pPr>
            <a:r>
              <a:rPr lang="en-US" altLang="en-US" sz="1400" dirty="0">
                <a:cs typeface="Calibri" panose="020F0502020204030204" pitchFamily="34" charset="0"/>
              </a:rPr>
              <a:t>Atmosphere, Weather &amp; Climate (2753)</a:t>
            </a:r>
          </a:p>
          <a:p>
            <a:pPr eaLnBrk="1" fontAlgn="auto" hangingPunct="1">
              <a:lnSpc>
                <a:spcPct val="100000"/>
              </a:lnSpc>
              <a:spcBef>
                <a:spcPts val="0"/>
              </a:spcBef>
              <a:spcAft>
                <a:spcPts val="0"/>
              </a:spcAft>
              <a:defRPr/>
            </a:pPr>
            <a:r>
              <a:rPr lang="en-US" altLang="en-US" sz="1400" dirty="0">
                <a:cs typeface="Calibri" panose="020F0502020204030204" pitchFamily="34" charset="0"/>
              </a:rPr>
              <a:t>Hydrogeology (3723)</a:t>
            </a:r>
          </a:p>
          <a:p>
            <a:pPr eaLnBrk="1" fontAlgn="auto" hangingPunct="1">
              <a:lnSpc>
                <a:spcPct val="100000"/>
              </a:lnSpc>
              <a:spcBef>
                <a:spcPts val="0"/>
              </a:spcBef>
              <a:spcAft>
                <a:spcPts val="0"/>
              </a:spcAft>
              <a:defRPr/>
            </a:pPr>
            <a:r>
              <a:rPr lang="en-US" altLang="en-US" sz="1400" dirty="0">
                <a:cs typeface="Calibri" panose="020F0502020204030204" pitchFamily="34" charset="0"/>
              </a:rPr>
              <a:t>Geochemistry (3103; </a:t>
            </a:r>
            <a:r>
              <a:rPr lang="en-US" altLang="en-US" sz="1400" i="1" dirty="0">
                <a:cs typeface="Calibri" panose="020F0502020204030204" pitchFamily="34" charset="0"/>
              </a:rPr>
              <a:t>alternate years, opposite 3823</a:t>
            </a:r>
            <a:r>
              <a:rPr lang="en-US" altLang="en-US" sz="1400" dirty="0">
                <a:cs typeface="Calibri" panose="020F0502020204030204" pitchFamily="34" charset="0"/>
              </a:rPr>
              <a:t>)</a:t>
            </a:r>
          </a:p>
          <a:p>
            <a:pPr eaLnBrk="1" fontAlgn="auto" hangingPunct="1">
              <a:lnSpc>
                <a:spcPct val="100000"/>
              </a:lnSpc>
              <a:spcBef>
                <a:spcPts val="0"/>
              </a:spcBef>
              <a:spcAft>
                <a:spcPts val="0"/>
              </a:spcAft>
              <a:defRPr/>
            </a:pPr>
            <a:r>
              <a:rPr lang="en-US" altLang="en-US" sz="1400" dirty="0">
                <a:cs typeface="Calibri" panose="020F0502020204030204" pitchFamily="34" charset="0"/>
              </a:rPr>
              <a:t>Geophysics (3823; </a:t>
            </a:r>
            <a:r>
              <a:rPr lang="en-US" altLang="en-US" sz="1400" i="1" dirty="0">
                <a:cs typeface="Calibri" panose="020F0502020204030204" pitchFamily="34" charset="0"/>
              </a:rPr>
              <a:t>alternate years, opposite 3103</a:t>
            </a:r>
            <a:r>
              <a:rPr lang="en-US" altLang="en-US" sz="1400" dirty="0">
                <a:cs typeface="Calibri" panose="020F0502020204030204" pitchFamily="34" charset="0"/>
              </a:rPr>
              <a:t>)</a:t>
            </a:r>
          </a:p>
          <a:p>
            <a:pPr eaLnBrk="1" fontAlgn="auto" hangingPunct="1">
              <a:lnSpc>
                <a:spcPct val="100000"/>
              </a:lnSpc>
              <a:spcBef>
                <a:spcPts val="0"/>
              </a:spcBef>
              <a:spcAft>
                <a:spcPts val="0"/>
              </a:spcAft>
              <a:defRPr/>
            </a:pPr>
            <a:r>
              <a:rPr lang="en-US" altLang="en-US" sz="1400" dirty="0">
                <a:cs typeface="Calibri" panose="020F0502020204030204" pitchFamily="34" charset="0"/>
              </a:rPr>
              <a:t>Energy Sources (4843; </a:t>
            </a:r>
            <a:r>
              <a:rPr lang="en-US" altLang="en-US" sz="1400" i="1" dirty="0">
                <a:cs typeface="Calibri" panose="020F0502020204030204" pitchFamily="34" charset="0"/>
              </a:rPr>
              <a:t>alternate years, opposite 4713</a:t>
            </a:r>
            <a:r>
              <a:rPr lang="en-US" altLang="en-US" sz="1400" dirty="0">
                <a:cs typeface="Calibri" panose="020F0502020204030204" pitchFamily="34" charset="0"/>
              </a:rPr>
              <a:t>)</a:t>
            </a:r>
          </a:p>
          <a:p>
            <a:pPr eaLnBrk="1" fontAlgn="auto" hangingPunct="1">
              <a:lnSpc>
                <a:spcPct val="100000"/>
              </a:lnSpc>
              <a:spcBef>
                <a:spcPts val="0"/>
              </a:spcBef>
              <a:spcAft>
                <a:spcPts val="0"/>
              </a:spcAft>
              <a:defRPr/>
            </a:pPr>
            <a:r>
              <a:rPr lang="en-US" altLang="en-US" sz="1400" dirty="0">
                <a:cs typeface="Calibri" panose="020F0502020204030204" pitchFamily="34" charset="0"/>
              </a:rPr>
              <a:t>Quaternary Geology (4713; </a:t>
            </a:r>
            <a:r>
              <a:rPr lang="en-US" altLang="en-US" sz="1400" i="1" dirty="0">
                <a:cs typeface="Calibri" panose="020F0502020204030204" pitchFamily="34" charset="0"/>
              </a:rPr>
              <a:t>alternate years, opposite 4843</a:t>
            </a:r>
            <a:r>
              <a:rPr lang="en-US" altLang="en-US" sz="1400" dirty="0">
                <a:cs typeface="Calibri" panose="020F0502020204030204" pitchFamily="34" charset="0"/>
              </a:rPr>
              <a:t>)</a:t>
            </a:r>
          </a:p>
          <a:p>
            <a:pPr eaLnBrk="1" fontAlgn="auto" hangingPunct="1">
              <a:lnSpc>
                <a:spcPct val="100000"/>
              </a:lnSpc>
              <a:spcBef>
                <a:spcPts val="0"/>
              </a:spcBef>
              <a:spcAft>
                <a:spcPts val="0"/>
              </a:spcAft>
              <a:defRPr/>
            </a:pPr>
            <a:r>
              <a:rPr lang="en-US" altLang="en-US" sz="1400" dirty="0">
                <a:cs typeface="Calibri" panose="020F0502020204030204" pitchFamily="34" charset="0"/>
              </a:rPr>
              <a:t>Mineral Deposits (4803)</a:t>
            </a:r>
          </a:p>
          <a:p>
            <a:pPr eaLnBrk="1" fontAlgn="auto" hangingPunct="1">
              <a:lnSpc>
                <a:spcPct val="100000"/>
              </a:lnSpc>
              <a:spcBef>
                <a:spcPts val="0"/>
              </a:spcBef>
              <a:spcAft>
                <a:spcPts val="0"/>
              </a:spcAft>
              <a:defRPr/>
            </a:pPr>
            <a:r>
              <a:rPr lang="en-US" altLang="en-US" sz="1400" dirty="0">
                <a:cs typeface="Calibri" panose="020F0502020204030204" pitchFamily="34" charset="0"/>
              </a:rPr>
              <a:t>Advanced Field School (4083)</a:t>
            </a:r>
          </a:p>
          <a:p>
            <a:pPr eaLnBrk="1" fontAlgn="auto" hangingPunct="1">
              <a:lnSpc>
                <a:spcPct val="100000"/>
              </a:lnSpc>
              <a:spcBef>
                <a:spcPts val="0"/>
              </a:spcBef>
              <a:spcAft>
                <a:spcPts val="0"/>
              </a:spcAft>
              <a:defRPr/>
            </a:pPr>
            <a:r>
              <a:rPr lang="en-US" altLang="en-US" sz="1400" dirty="0">
                <a:solidFill>
                  <a:srgbClr val="0432FF"/>
                </a:solidFill>
                <a:cs typeface="Calibri" panose="020F0502020204030204" pitchFamily="34" charset="0"/>
              </a:rPr>
              <a:t>Geochemical Material Transfer (4823) </a:t>
            </a:r>
          </a:p>
          <a:p>
            <a:pPr eaLnBrk="1" fontAlgn="auto" hangingPunct="1">
              <a:lnSpc>
                <a:spcPct val="100000"/>
              </a:lnSpc>
              <a:spcBef>
                <a:spcPts val="0"/>
              </a:spcBef>
              <a:spcAft>
                <a:spcPts val="0"/>
              </a:spcAft>
              <a:defRPr/>
            </a:pPr>
            <a:r>
              <a:rPr lang="en-US" altLang="en-US" sz="1400" dirty="0">
                <a:solidFill>
                  <a:srgbClr val="0432FF"/>
                </a:solidFill>
                <a:cs typeface="Calibri" panose="020F0502020204030204" pitchFamily="34" charset="0"/>
              </a:rPr>
              <a:t>Mineral Exploration (4813)</a:t>
            </a:r>
          </a:p>
          <a:p>
            <a:pPr eaLnBrk="1" fontAlgn="auto" hangingPunct="1">
              <a:lnSpc>
                <a:spcPct val="100000"/>
              </a:lnSpc>
              <a:spcBef>
                <a:spcPts val="0"/>
              </a:spcBef>
              <a:spcAft>
                <a:spcPts val="0"/>
              </a:spcAft>
              <a:defRPr/>
            </a:pPr>
            <a:r>
              <a:rPr lang="en-US" altLang="en-US" sz="1400" dirty="0">
                <a:solidFill>
                  <a:srgbClr val="0432FF"/>
                </a:solidFill>
                <a:cs typeface="Calibri" panose="020F0502020204030204" pitchFamily="34" charset="0"/>
              </a:rPr>
              <a:t>Applied Geochemistry (4833) </a:t>
            </a:r>
          </a:p>
          <a:p>
            <a:pPr marL="0" indent="0" eaLnBrk="1" fontAlgn="auto" hangingPunct="1">
              <a:lnSpc>
                <a:spcPct val="100000"/>
              </a:lnSpc>
              <a:spcBef>
                <a:spcPts val="0"/>
              </a:spcBef>
              <a:spcAft>
                <a:spcPts val="0"/>
              </a:spcAft>
              <a:buFont typeface="Arial" panose="020B0604020202020204" pitchFamily="34" charset="0"/>
              <a:buNone/>
              <a:defRPr/>
            </a:pPr>
            <a:endParaRPr lang="en-US" altLang="en-US" sz="1400" dirty="0">
              <a:solidFill>
                <a:srgbClr val="0432FF"/>
              </a:solidFill>
              <a:cs typeface="Calibri" panose="020F0502020204030204" pitchFamily="34" charset="0"/>
            </a:endParaRPr>
          </a:p>
          <a:p>
            <a:pPr marL="0" indent="0" eaLnBrk="1" fontAlgn="auto" hangingPunct="1">
              <a:lnSpc>
                <a:spcPct val="100000"/>
              </a:lnSpc>
              <a:spcBef>
                <a:spcPts val="0"/>
              </a:spcBef>
              <a:spcAft>
                <a:spcPts val="0"/>
              </a:spcAft>
              <a:buFont typeface="Arial" panose="020B0604020202020204" pitchFamily="34" charset="0"/>
              <a:buNone/>
              <a:defRPr/>
            </a:pPr>
            <a:r>
              <a:rPr lang="en-US" altLang="en-US" sz="1400" b="1" i="1" dirty="0">
                <a:solidFill>
                  <a:srgbClr val="0432FF"/>
                </a:solidFill>
                <a:cs typeface="Calibri" panose="020F0502020204030204" pitchFamily="34" charset="0"/>
              </a:rPr>
              <a:t>&lt; blue courses only taught with parallel grad course &gt;</a:t>
            </a:r>
          </a:p>
        </p:txBody>
      </p:sp>
      <p:sp>
        <p:nvSpPr>
          <p:cNvPr id="19459" name="Rectangle 4">
            <a:extLst>
              <a:ext uri="{FF2B5EF4-FFF2-40B4-BE49-F238E27FC236}">
                <a16:creationId xmlns:a16="http://schemas.microsoft.com/office/drawing/2014/main" id="{23B346C8-E50F-834E-B829-304B9CAB0D5D}"/>
              </a:ext>
            </a:extLst>
          </p:cNvPr>
          <p:cNvSpPr>
            <a:spLocks noChangeArrowheads="1"/>
          </p:cNvSpPr>
          <p:nvPr/>
        </p:nvSpPr>
        <p:spPr bwMode="auto">
          <a:xfrm>
            <a:off x="179388" y="762000"/>
            <a:ext cx="4392612" cy="4826000"/>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lnSpc>
                <a:spcPct val="90000"/>
              </a:lnSpc>
              <a:spcBef>
                <a:spcPts val="600"/>
              </a:spcBef>
              <a:spcAft>
                <a:spcPts val="0"/>
              </a:spcAft>
              <a:buFontTx/>
              <a:buNone/>
              <a:defRPr/>
            </a:pPr>
            <a:r>
              <a:rPr lang="en-US" altLang="en-US" sz="1800" b="1" dirty="0">
                <a:latin typeface="Calibri" panose="020F0502020204030204" pitchFamily="34" charset="0"/>
                <a:cs typeface="Calibri" panose="020F0502020204030204" pitchFamily="34" charset="0"/>
              </a:rPr>
              <a:t>CORE</a:t>
            </a:r>
          </a:p>
          <a:p>
            <a:pPr eaLnBrk="1" fontAlgn="auto" hangingPunct="1">
              <a:lnSpc>
                <a:spcPct val="90000"/>
              </a:lnSpc>
              <a:spcAft>
                <a:spcPts val="0"/>
              </a:spcAft>
              <a:defRPr/>
            </a:pPr>
            <a:r>
              <a:rPr lang="en-US" altLang="en-US" sz="1400" dirty="0">
                <a:solidFill>
                  <a:srgbClr val="A50021"/>
                </a:solidFill>
                <a:latin typeface="Calibri" panose="020F0502020204030204" pitchFamily="34" charset="0"/>
                <a:cs typeface="Calibri" panose="020F0502020204030204" pitchFamily="34" charset="0"/>
              </a:rPr>
              <a:t>Physical Geology (1013)</a:t>
            </a:r>
          </a:p>
          <a:p>
            <a:pPr eaLnBrk="1" fontAlgn="auto" hangingPunct="1">
              <a:lnSpc>
                <a:spcPct val="90000"/>
              </a:lnSpc>
              <a:spcAft>
                <a:spcPts val="0"/>
              </a:spcAft>
              <a:defRPr/>
            </a:pPr>
            <a:r>
              <a:rPr lang="en-US" altLang="en-US" sz="1400" dirty="0">
                <a:solidFill>
                  <a:srgbClr val="A50021"/>
                </a:solidFill>
                <a:latin typeface="Calibri" panose="020F0502020204030204" pitchFamily="34" charset="0"/>
                <a:cs typeface="Calibri" panose="020F0502020204030204" pitchFamily="34" charset="0"/>
              </a:rPr>
              <a:t>Historical Geology (1023)</a:t>
            </a:r>
            <a:endParaRPr lang="en-US" altLang="en-US" sz="1400" dirty="0">
              <a:latin typeface="Calibri" panose="020F0502020204030204" pitchFamily="34" charset="0"/>
              <a:cs typeface="Calibri" panose="020F0502020204030204" pitchFamily="34" charset="0"/>
            </a:endParaRP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Mineralogy (2133)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History of Life (2213)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Petrology &amp; Stratigraphy (2043)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Geomorphology (2703)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Field Methods (2083)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Sedimentary Geology (3303)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Igneous Petrology (3403)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Metamorphic Geology (3503)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Structural Geology (3603)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Global &amp; North American Geology (4103)</a:t>
            </a:r>
          </a:p>
          <a:p>
            <a:pPr eaLnBrk="1" fontAlgn="auto" hangingPunct="1">
              <a:lnSpc>
                <a:spcPct val="90000"/>
              </a:lnSpc>
              <a:spcAft>
                <a:spcPts val="0"/>
              </a:spcAft>
              <a:defRPr/>
            </a:pPr>
            <a:r>
              <a:rPr lang="en-US" altLang="en-US" sz="1400" dirty="0">
                <a:latin typeface="Calibri" panose="020F0502020204030204" pitchFamily="34" charset="0"/>
                <a:cs typeface="Calibri" panose="020F0502020204030204" pitchFamily="34" charset="0"/>
              </a:rPr>
              <a:t>Honours Thesis (4996)</a:t>
            </a:r>
          </a:p>
          <a:p>
            <a:pPr eaLnBrk="1" fontAlgn="auto" hangingPunct="1">
              <a:spcBef>
                <a:spcPts val="600"/>
              </a:spcBef>
              <a:spcAft>
                <a:spcPts val="600"/>
              </a:spcAft>
              <a:buFontTx/>
              <a:buNone/>
              <a:defRPr/>
            </a:pPr>
            <a:r>
              <a:rPr lang="en-US" altLang="en-US" sz="1800" b="1" dirty="0">
                <a:latin typeface="Calibri" panose="020F0502020204030204" pitchFamily="34" charset="0"/>
                <a:cs typeface="Calibri" panose="020F0502020204030204" pitchFamily="34" charset="0"/>
              </a:rPr>
              <a:t>PRE-REQUISITES</a:t>
            </a:r>
          </a:p>
          <a:p>
            <a:pPr eaLnBrk="1" fontAlgn="auto" hangingPunct="1">
              <a:spcBef>
                <a:spcPts val="0"/>
              </a:spcBef>
              <a:spcAft>
                <a:spcPts val="0"/>
              </a:spcAft>
              <a:defRPr/>
            </a:pPr>
            <a:r>
              <a:rPr lang="en-US" altLang="en-US" sz="1400" dirty="0">
                <a:latin typeface="Calibri" panose="020F0502020204030204" pitchFamily="34" charset="0"/>
                <a:cs typeface="Calibri" panose="020F0502020204030204" pitchFamily="34" charset="0"/>
              </a:rPr>
              <a:t>Chemistry (1013 &amp; 1023)</a:t>
            </a:r>
          </a:p>
          <a:p>
            <a:pPr eaLnBrk="1" fontAlgn="auto" hangingPunct="1">
              <a:lnSpc>
                <a:spcPct val="85000"/>
              </a:lnSpc>
              <a:spcAft>
                <a:spcPts val="0"/>
              </a:spcAft>
              <a:defRPr/>
            </a:pPr>
            <a:r>
              <a:rPr lang="en-US" altLang="en-US" sz="1400" dirty="0">
                <a:latin typeface="Calibri" panose="020F0502020204030204" pitchFamily="34" charset="0"/>
                <a:cs typeface="Calibri" panose="020F0502020204030204" pitchFamily="34" charset="0"/>
              </a:rPr>
              <a:t>Physics (1053 &amp; 1063)</a:t>
            </a:r>
          </a:p>
          <a:p>
            <a:pPr eaLnBrk="1" fontAlgn="auto" hangingPunct="1">
              <a:lnSpc>
                <a:spcPct val="85000"/>
              </a:lnSpc>
              <a:spcAft>
                <a:spcPts val="0"/>
              </a:spcAft>
              <a:defRPr/>
            </a:pPr>
            <a:r>
              <a:rPr lang="en-US" altLang="en-US" sz="1400" dirty="0">
                <a:latin typeface="Calibri" panose="020F0502020204030204" pitchFamily="34" charset="0"/>
                <a:cs typeface="Calibri" panose="020F0502020204030204" pitchFamily="34" charset="0"/>
              </a:rPr>
              <a:t>Math (1013 &amp; 1023 - </a:t>
            </a:r>
            <a:r>
              <a:rPr lang="en-US" altLang="en-US" sz="1400" i="1" dirty="0">
                <a:latin typeface="Calibri" panose="020F0502020204030204" pitchFamily="34" charset="0"/>
                <a:cs typeface="Calibri" panose="020F0502020204030204" pitchFamily="34" charset="0"/>
              </a:rPr>
              <a:t>calculus</a:t>
            </a:r>
            <a:r>
              <a:rPr lang="en-US" altLang="en-US" sz="1400" dirty="0">
                <a:latin typeface="Calibri" panose="020F0502020204030204" pitchFamily="34" charset="0"/>
                <a:cs typeface="Calibri" panose="020F0502020204030204" pitchFamily="34" charset="0"/>
              </a:rPr>
              <a:t>, 2233 &amp; 2243 </a:t>
            </a:r>
          </a:p>
          <a:p>
            <a:pPr marL="0" indent="0" eaLnBrk="1" fontAlgn="auto" hangingPunct="1">
              <a:lnSpc>
                <a:spcPct val="85000"/>
              </a:lnSpc>
              <a:spcAft>
                <a:spcPts val="0"/>
              </a:spcAft>
              <a:buFontTx/>
              <a:buNone/>
              <a:defRPr/>
            </a:pPr>
            <a:r>
              <a:rPr lang="en-US" altLang="en-US" sz="1400" i="1" dirty="0">
                <a:latin typeface="Calibri" panose="020F0502020204030204" pitchFamily="34" charset="0"/>
                <a:cs typeface="Calibri" panose="020F0502020204030204" pitchFamily="34" charset="0"/>
              </a:rPr>
              <a:t>              statistics</a:t>
            </a:r>
            <a:r>
              <a:rPr lang="en-US" altLang="en-US" sz="1400" dirty="0">
                <a:latin typeface="Calibri" panose="020F0502020204030204" pitchFamily="34" charset="0"/>
                <a:cs typeface="Calibri" panose="020F0502020204030204" pitchFamily="34" charset="0"/>
              </a:rPr>
              <a:t>, or 1333 &amp; 2313 – </a:t>
            </a:r>
            <a:r>
              <a:rPr lang="en-US" altLang="en-US" sz="1400" i="1" dirty="0">
                <a:latin typeface="Calibri" panose="020F0502020204030204" pitchFamily="34" charset="0"/>
                <a:cs typeface="Calibri" panose="020F0502020204030204" pitchFamily="34" charset="0"/>
              </a:rPr>
              <a:t>matrix algebra</a:t>
            </a:r>
            <a:r>
              <a:rPr lang="en-US" altLang="en-US" sz="1400" dirty="0">
                <a:latin typeface="Calibri" panose="020F0502020204030204" pitchFamily="34" charset="0"/>
                <a:cs typeface="Calibri" panose="020F0502020204030204" pitchFamily="34" charset="0"/>
              </a:rPr>
              <a:t>)</a:t>
            </a:r>
            <a:endParaRPr lang="en-US" altLang="en-US" sz="1400" u="sng" dirty="0">
              <a:latin typeface="Calibri" panose="020F0502020204030204" pitchFamily="34" charset="0"/>
              <a:cs typeface="Calibri" panose="020F0502020204030204" pitchFamily="34" charset="0"/>
            </a:endParaRPr>
          </a:p>
          <a:p>
            <a:pPr marL="0" indent="0" eaLnBrk="1" fontAlgn="auto" hangingPunct="1">
              <a:lnSpc>
                <a:spcPct val="85000"/>
              </a:lnSpc>
              <a:spcAft>
                <a:spcPts val="0"/>
              </a:spcAft>
              <a:buFontTx/>
              <a:buNone/>
              <a:defRPr/>
            </a:pPr>
            <a:endParaRPr lang="en-US" altLang="en-US" sz="1400" dirty="0">
              <a:latin typeface="Calibri" panose="020F0502020204030204" pitchFamily="34" charset="0"/>
              <a:cs typeface="Calibri" panose="020F0502020204030204" pitchFamily="34" charset="0"/>
            </a:endParaRPr>
          </a:p>
          <a:p>
            <a:pPr marL="0" indent="0" eaLnBrk="1" fontAlgn="auto" hangingPunct="1">
              <a:lnSpc>
                <a:spcPct val="85000"/>
              </a:lnSpc>
              <a:spcAft>
                <a:spcPts val="0"/>
              </a:spcAft>
              <a:buFontTx/>
              <a:buNone/>
              <a:defRPr/>
            </a:pPr>
            <a:endParaRPr lang="en-US" altLang="en-US" sz="1600"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9F0EFACC-AD39-D04D-A5EC-76AE533DC03D}"/>
              </a:ext>
            </a:extLst>
          </p:cNvPr>
          <p:cNvSpPr>
            <a:spLocks noGrp="1" noChangeArrowheads="1"/>
          </p:cNvSpPr>
          <p:nvPr>
            <p:ph type="title"/>
          </p:nvPr>
        </p:nvSpPr>
        <p:spPr>
          <a:xfrm>
            <a:off x="0" y="3175"/>
            <a:ext cx="9144000" cy="635000"/>
          </a:xfrm>
        </p:spPr>
        <p:txBody>
          <a:bodyPr rtlCol="0">
            <a:normAutofit/>
          </a:bodyPr>
          <a:lstStyle/>
          <a:p>
            <a:pPr algn="ctr" eaLnBrk="1" fontAlgn="auto" hangingPunct="1">
              <a:spcAft>
                <a:spcPts val="0"/>
              </a:spcAft>
              <a:defRPr/>
            </a:pPr>
            <a:r>
              <a:rPr lang="en-US" altLang="en-US" b="1" u="sng" dirty="0">
                <a:latin typeface="+mn-lt"/>
              </a:rPr>
              <a:t>Course Totals</a:t>
            </a:r>
            <a:endParaRPr lang="en-US" altLang="en-US" b="1" dirty="0">
              <a:latin typeface="+mn-lt"/>
            </a:endParaRPr>
          </a:p>
        </p:txBody>
      </p:sp>
      <p:sp>
        <p:nvSpPr>
          <p:cNvPr id="21506" name="Rectangle 3">
            <a:extLst>
              <a:ext uri="{FF2B5EF4-FFF2-40B4-BE49-F238E27FC236}">
                <a16:creationId xmlns:a16="http://schemas.microsoft.com/office/drawing/2014/main" id="{2019F684-A2D0-B043-8287-97942A9CE19D}"/>
              </a:ext>
            </a:extLst>
          </p:cNvPr>
          <p:cNvSpPr>
            <a:spLocks noGrp="1" noChangeArrowheads="1"/>
          </p:cNvSpPr>
          <p:nvPr>
            <p:ph idx="1"/>
          </p:nvPr>
        </p:nvSpPr>
        <p:spPr>
          <a:xfrm>
            <a:off x="179388" y="638175"/>
            <a:ext cx="4392612" cy="3659188"/>
          </a:xfrm>
        </p:spPr>
        <p:txBody>
          <a:bodyPr rtlCol="0">
            <a:normAutofit/>
          </a:bodyPr>
          <a:lstStyle/>
          <a:p>
            <a:pPr algn="ctr" eaLnBrk="1" fontAlgn="auto" hangingPunct="1">
              <a:lnSpc>
                <a:spcPct val="100000"/>
              </a:lnSpc>
              <a:spcBef>
                <a:spcPts val="0"/>
              </a:spcBef>
              <a:spcAft>
                <a:spcPts val="0"/>
              </a:spcAft>
              <a:buFontTx/>
              <a:buNone/>
              <a:defRPr/>
            </a:pPr>
            <a:r>
              <a:rPr lang="en-US" altLang="en-US" sz="2400" b="1" dirty="0"/>
              <a:t>Geology Major</a:t>
            </a:r>
            <a:endParaRPr lang="en-US" altLang="en-US" sz="2400" b="1" dirty="0">
              <a:solidFill>
                <a:srgbClr val="A50021"/>
              </a:solidFill>
            </a:endParaRPr>
          </a:p>
          <a:p>
            <a:pPr eaLnBrk="1" fontAlgn="auto" hangingPunct="1">
              <a:lnSpc>
                <a:spcPct val="80000"/>
              </a:lnSpc>
              <a:spcBef>
                <a:spcPts val="0"/>
              </a:spcBef>
              <a:spcAft>
                <a:spcPts val="0"/>
              </a:spcAft>
              <a:buFontTx/>
              <a:buNone/>
              <a:defRPr/>
            </a:pPr>
            <a:endParaRPr lang="en-US" altLang="en-US" sz="667" b="1" dirty="0">
              <a:solidFill>
                <a:srgbClr val="A50021"/>
              </a:solidFill>
            </a:endParaRPr>
          </a:p>
          <a:p>
            <a:pPr eaLnBrk="1" fontAlgn="auto" hangingPunct="1">
              <a:lnSpc>
                <a:spcPct val="100000"/>
              </a:lnSpc>
              <a:spcBef>
                <a:spcPts val="0"/>
              </a:spcBef>
              <a:spcAft>
                <a:spcPts val="0"/>
              </a:spcAft>
              <a:defRPr/>
            </a:pPr>
            <a:r>
              <a:rPr lang="en-US" altLang="en-US" sz="2000" b="1" i="1" dirty="0">
                <a:solidFill>
                  <a:schemeClr val="accent2"/>
                </a:solidFill>
              </a:rPr>
              <a:t>17 Geology Courses </a:t>
            </a:r>
            <a:r>
              <a:rPr lang="en-US" altLang="en-US" sz="2000" b="1" i="1" dirty="0">
                <a:solidFill>
                  <a:srgbClr val="FF0000"/>
                </a:solidFill>
              </a:rPr>
              <a:t>(20)</a:t>
            </a:r>
            <a:endParaRPr lang="en-US" altLang="en-US" sz="2000" i="1" dirty="0">
              <a:solidFill>
                <a:srgbClr val="FF0000"/>
              </a:solidFill>
            </a:endParaRPr>
          </a:p>
          <a:p>
            <a:pPr eaLnBrk="1" fontAlgn="auto" hangingPunct="1">
              <a:lnSpc>
                <a:spcPct val="100000"/>
              </a:lnSpc>
              <a:spcBef>
                <a:spcPts val="0"/>
              </a:spcBef>
              <a:spcAft>
                <a:spcPts val="0"/>
              </a:spcAft>
              <a:defRPr/>
            </a:pPr>
            <a:r>
              <a:rPr lang="en-US" altLang="en-US" sz="2000" b="1" i="1" dirty="0">
                <a:solidFill>
                  <a:schemeClr val="accent2"/>
                </a:solidFill>
              </a:rPr>
              <a:t>10 Other Sciences</a:t>
            </a:r>
            <a:r>
              <a:rPr lang="en-US" altLang="en-US" sz="2000" b="1" i="1" dirty="0">
                <a:solidFill>
                  <a:srgbClr val="008F00"/>
                </a:solidFill>
              </a:rPr>
              <a:t> (9)</a:t>
            </a:r>
          </a:p>
          <a:p>
            <a:pPr eaLnBrk="1" fontAlgn="auto" hangingPunct="1">
              <a:lnSpc>
                <a:spcPct val="100000"/>
              </a:lnSpc>
              <a:spcBef>
                <a:spcPts val="0"/>
              </a:spcBef>
              <a:spcAft>
                <a:spcPts val="0"/>
              </a:spcAft>
              <a:defRPr/>
            </a:pPr>
            <a:r>
              <a:rPr lang="en-US" altLang="en-US" sz="2000" b="1" i="1" dirty="0">
                <a:solidFill>
                  <a:schemeClr val="accent2"/>
                </a:solidFill>
              </a:rPr>
              <a:t>27 Science Courses Total </a:t>
            </a:r>
            <a:r>
              <a:rPr lang="en-US" altLang="en-US" sz="2000" b="1" i="1" dirty="0">
                <a:solidFill>
                  <a:srgbClr val="FF0000"/>
                </a:solidFill>
              </a:rPr>
              <a:t>(29)</a:t>
            </a:r>
          </a:p>
          <a:p>
            <a:pPr eaLnBrk="1" fontAlgn="auto" hangingPunct="1">
              <a:lnSpc>
                <a:spcPct val="80000"/>
              </a:lnSpc>
              <a:spcBef>
                <a:spcPts val="0"/>
              </a:spcBef>
              <a:spcAft>
                <a:spcPts val="0"/>
              </a:spcAft>
              <a:defRPr/>
            </a:pPr>
            <a:endParaRPr lang="en-US" altLang="en-US" sz="2000" b="1" i="1" dirty="0">
              <a:solidFill>
                <a:schemeClr val="accent2"/>
              </a:solidFill>
            </a:endParaRPr>
          </a:p>
          <a:p>
            <a:pPr eaLnBrk="1" fontAlgn="auto" hangingPunct="1">
              <a:lnSpc>
                <a:spcPct val="80000"/>
              </a:lnSpc>
              <a:spcBef>
                <a:spcPts val="0"/>
              </a:spcBef>
              <a:spcAft>
                <a:spcPts val="0"/>
              </a:spcAft>
              <a:buFontTx/>
              <a:buNone/>
              <a:defRPr/>
            </a:pPr>
            <a:r>
              <a:rPr lang="en-US" altLang="en-US" sz="2333" b="1" dirty="0"/>
              <a:t>Need to:</a:t>
            </a:r>
            <a:endParaRPr lang="en-US" altLang="en-US" sz="1500" b="1" i="1" dirty="0">
              <a:solidFill>
                <a:schemeClr val="accent2"/>
              </a:solidFill>
            </a:endParaRPr>
          </a:p>
          <a:p>
            <a:pPr eaLnBrk="1" fontAlgn="auto" hangingPunct="1">
              <a:lnSpc>
                <a:spcPct val="80000"/>
              </a:lnSpc>
              <a:spcBef>
                <a:spcPts val="0"/>
              </a:spcBef>
              <a:spcAft>
                <a:spcPts val="0"/>
              </a:spcAft>
              <a:buFontTx/>
              <a:buNone/>
              <a:defRPr/>
            </a:pPr>
            <a:endParaRPr lang="en-US" altLang="en-US" sz="667" b="1" i="1" dirty="0">
              <a:solidFill>
                <a:schemeClr val="accent2"/>
              </a:solidFill>
            </a:endParaRPr>
          </a:p>
          <a:p>
            <a:pPr eaLnBrk="1" fontAlgn="auto" hangingPunct="1">
              <a:lnSpc>
                <a:spcPct val="100000"/>
              </a:lnSpc>
              <a:spcBef>
                <a:spcPts val="0"/>
              </a:spcBef>
              <a:spcAft>
                <a:spcPts val="0"/>
              </a:spcAft>
              <a:buFontTx/>
              <a:buNone/>
              <a:defRPr/>
            </a:pPr>
            <a:r>
              <a:rPr lang="en-US" altLang="en-US" sz="2000" b="1" dirty="0">
                <a:solidFill>
                  <a:srgbClr val="FF0000"/>
                </a:solidFill>
              </a:rPr>
              <a:t>Take three Geology courses as university (</a:t>
            </a:r>
            <a:r>
              <a:rPr lang="en-US" altLang="en-US" sz="2000" b="1" i="1" dirty="0">
                <a:solidFill>
                  <a:srgbClr val="FF0000"/>
                </a:solidFill>
              </a:rPr>
              <a:t>free</a:t>
            </a:r>
            <a:r>
              <a:rPr lang="en-US" altLang="en-US" sz="2000" b="1" dirty="0">
                <a:solidFill>
                  <a:srgbClr val="FF0000"/>
                </a:solidFill>
              </a:rPr>
              <a:t>) electives</a:t>
            </a:r>
          </a:p>
          <a:p>
            <a:pPr eaLnBrk="1" fontAlgn="auto" hangingPunct="1">
              <a:lnSpc>
                <a:spcPct val="100000"/>
              </a:lnSpc>
              <a:spcBef>
                <a:spcPts val="0"/>
              </a:spcBef>
              <a:spcAft>
                <a:spcPts val="0"/>
              </a:spcAft>
              <a:buFontTx/>
              <a:buNone/>
              <a:defRPr/>
            </a:pPr>
            <a:r>
              <a:rPr lang="en-US" altLang="en-US" sz="2000" b="1" dirty="0">
                <a:solidFill>
                  <a:srgbClr val="FF0000"/>
                </a:solidFill>
              </a:rPr>
              <a:t>Take either Geochemistry or Geophysics as one of your geology electives</a:t>
            </a:r>
            <a:endParaRPr lang="en-US" altLang="en-US" sz="1500" b="1" i="1" dirty="0">
              <a:solidFill>
                <a:srgbClr val="FF0000"/>
              </a:solidFill>
            </a:endParaRPr>
          </a:p>
        </p:txBody>
      </p:sp>
      <p:sp>
        <p:nvSpPr>
          <p:cNvPr id="21507" name="Rectangle 5">
            <a:extLst>
              <a:ext uri="{FF2B5EF4-FFF2-40B4-BE49-F238E27FC236}">
                <a16:creationId xmlns:a16="http://schemas.microsoft.com/office/drawing/2014/main" id="{ACDDD567-350B-D64D-9DF6-59A8034C6FC7}"/>
              </a:ext>
            </a:extLst>
          </p:cNvPr>
          <p:cNvSpPr>
            <a:spLocks noChangeArrowheads="1"/>
          </p:cNvSpPr>
          <p:nvPr/>
        </p:nvSpPr>
        <p:spPr bwMode="auto">
          <a:xfrm>
            <a:off x="4751388" y="638175"/>
            <a:ext cx="4213225" cy="3659188"/>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fontAlgn="auto" hangingPunct="1">
              <a:spcBef>
                <a:spcPts val="0"/>
              </a:spcBef>
              <a:spcAft>
                <a:spcPts val="0"/>
              </a:spcAft>
              <a:buFontTx/>
              <a:buNone/>
              <a:defRPr/>
            </a:pPr>
            <a:r>
              <a:rPr lang="en-US" altLang="en-US" sz="2400" b="1" dirty="0">
                <a:latin typeface="+mn-lt"/>
              </a:rPr>
              <a:t>Geology Honours</a:t>
            </a:r>
            <a:endParaRPr lang="en-US" altLang="en-US" sz="2400" b="1" dirty="0">
              <a:solidFill>
                <a:srgbClr val="A50021"/>
              </a:solidFill>
              <a:latin typeface="+mn-lt"/>
            </a:endParaRPr>
          </a:p>
          <a:p>
            <a:pPr eaLnBrk="1" fontAlgn="auto" hangingPunct="1">
              <a:spcBef>
                <a:spcPts val="0"/>
              </a:spcBef>
              <a:spcAft>
                <a:spcPts val="0"/>
              </a:spcAft>
              <a:defRPr/>
            </a:pPr>
            <a:r>
              <a:rPr lang="en-US" altLang="en-US" sz="2000" b="1" i="1" dirty="0">
                <a:solidFill>
                  <a:schemeClr val="accent2"/>
                </a:solidFill>
                <a:latin typeface="+mn-lt"/>
              </a:rPr>
              <a:t>19 Geology Courses </a:t>
            </a:r>
            <a:r>
              <a:rPr lang="en-US" altLang="en-US" sz="2000" b="1" i="1" dirty="0">
                <a:solidFill>
                  <a:srgbClr val="FF0000"/>
                </a:solidFill>
                <a:latin typeface="+mn-lt"/>
              </a:rPr>
              <a:t>(20)</a:t>
            </a:r>
            <a:r>
              <a:rPr lang="en-US" altLang="en-US" sz="2000" b="1" i="1" dirty="0">
                <a:solidFill>
                  <a:schemeClr val="accent2"/>
                </a:solidFill>
                <a:latin typeface="+mn-lt"/>
              </a:rPr>
              <a:t>	</a:t>
            </a:r>
            <a:endParaRPr lang="en-US" altLang="en-US" sz="2000" i="1" dirty="0">
              <a:solidFill>
                <a:schemeClr val="accent2"/>
              </a:solidFill>
              <a:latin typeface="+mn-lt"/>
            </a:endParaRPr>
          </a:p>
          <a:p>
            <a:pPr eaLnBrk="1" fontAlgn="auto" hangingPunct="1">
              <a:spcBef>
                <a:spcPts val="0"/>
              </a:spcBef>
              <a:spcAft>
                <a:spcPts val="0"/>
              </a:spcAft>
              <a:defRPr/>
            </a:pPr>
            <a:r>
              <a:rPr lang="en-US" altLang="en-US" sz="2000" b="1" i="1" dirty="0">
                <a:solidFill>
                  <a:schemeClr val="accent2"/>
                </a:solidFill>
                <a:latin typeface="+mn-lt"/>
              </a:rPr>
              <a:t>10 Other Sciences </a:t>
            </a:r>
            <a:r>
              <a:rPr lang="en-US" altLang="en-US" sz="2000" b="1" i="1" dirty="0">
                <a:solidFill>
                  <a:srgbClr val="008F00"/>
                </a:solidFill>
                <a:latin typeface="+mn-lt"/>
              </a:rPr>
              <a:t>(9)</a:t>
            </a:r>
          </a:p>
          <a:p>
            <a:pPr eaLnBrk="1" fontAlgn="auto" hangingPunct="1">
              <a:spcBef>
                <a:spcPts val="0"/>
              </a:spcBef>
              <a:spcAft>
                <a:spcPts val="0"/>
              </a:spcAft>
              <a:defRPr/>
            </a:pPr>
            <a:r>
              <a:rPr lang="en-US" altLang="en-US" sz="2000" b="1" i="1" dirty="0">
                <a:solidFill>
                  <a:schemeClr val="accent2"/>
                </a:solidFill>
                <a:latin typeface="+mn-lt"/>
              </a:rPr>
              <a:t>29 Science Courses Total </a:t>
            </a:r>
            <a:r>
              <a:rPr lang="en-US" altLang="en-US" sz="2000" b="1" i="1" dirty="0">
                <a:solidFill>
                  <a:srgbClr val="FF0000"/>
                </a:solidFill>
                <a:latin typeface="+mn-lt"/>
              </a:rPr>
              <a:t>(29)</a:t>
            </a:r>
          </a:p>
          <a:p>
            <a:pPr eaLnBrk="1" fontAlgn="auto" hangingPunct="1">
              <a:spcBef>
                <a:spcPts val="0"/>
              </a:spcBef>
              <a:spcAft>
                <a:spcPts val="0"/>
              </a:spcAft>
              <a:defRPr/>
            </a:pPr>
            <a:endParaRPr lang="en-US" altLang="en-US" sz="2000" b="1" i="1" dirty="0">
              <a:solidFill>
                <a:schemeClr val="accent2"/>
              </a:solidFill>
              <a:latin typeface="+mn-lt"/>
            </a:endParaRPr>
          </a:p>
          <a:p>
            <a:pPr eaLnBrk="1" fontAlgn="auto" hangingPunct="1">
              <a:lnSpc>
                <a:spcPct val="80000"/>
              </a:lnSpc>
              <a:spcBef>
                <a:spcPts val="0"/>
              </a:spcBef>
              <a:spcAft>
                <a:spcPts val="0"/>
              </a:spcAft>
              <a:buFontTx/>
              <a:buNone/>
              <a:defRPr/>
            </a:pPr>
            <a:r>
              <a:rPr lang="en-US" altLang="en-US" sz="2333" b="1" dirty="0">
                <a:latin typeface="+mn-lt"/>
              </a:rPr>
              <a:t>Need to:</a:t>
            </a:r>
            <a:endParaRPr lang="en-US" altLang="en-US" sz="1500" b="1" i="1" dirty="0">
              <a:solidFill>
                <a:schemeClr val="accent2"/>
              </a:solidFill>
              <a:latin typeface="+mn-lt"/>
            </a:endParaRPr>
          </a:p>
          <a:p>
            <a:pPr eaLnBrk="1" fontAlgn="auto" hangingPunct="1">
              <a:lnSpc>
                <a:spcPct val="80000"/>
              </a:lnSpc>
              <a:spcBef>
                <a:spcPts val="0"/>
              </a:spcBef>
              <a:spcAft>
                <a:spcPts val="0"/>
              </a:spcAft>
              <a:buFontTx/>
              <a:buNone/>
              <a:defRPr/>
            </a:pPr>
            <a:endParaRPr lang="en-US" altLang="en-US" sz="667" b="1" i="1" dirty="0">
              <a:solidFill>
                <a:schemeClr val="accent2"/>
              </a:solidFill>
              <a:latin typeface="+mn-lt"/>
            </a:endParaRPr>
          </a:p>
          <a:p>
            <a:pPr eaLnBrk="1" fontAlgn="auto" hangingPunct="1">
              <a:spcBef>
                <a:spcPts val="0"/>
              </a:spcBef>
              <a:spcAft>
                <a:spcPts val="0"/>
              </a:spcAft>
              <a:buFontTx/>
              <a:buNone/>
              <a:defRPr/>
            </a:pPr>
            <a:r>
              <a:rPr lang="en-US" altLang="en-US" sz="2000" b="1" dirty="0">
                <a:solidFill>
                  <a:srgbClr val="FF0000"/>
                </a:solidFill>
                <a:latin typeface="+mn-lt"/>
              </a:rPr>
              <a:t>Take one Geology course as a university (</a:t>
            </a:r>
            <a:r>
              <a:rPr lang="en-US" altLang="en-US" sz="2000" b="1" i="1" dirty="0">
                <a:solidFill>
                  <a:srgbClr val="FF0000"/>
                </a:solidFill>
                <a:latin typeface="+mn-lt"/>
              </a:rPr>
              <a:t>free</a:t>
            </a:r>
            <a:r>
              <a:rPr lang="en-US" altLang="en-US" sz="2000" b="1" dirty="0">
                <a:solidFill>
                  <a:srgbClr val="FF0000"/>
                </a:solidFill>
                <a:latin typeface="+mn-lt"/>
              </a:rPr>
              <a:t>) elective</a:t>
            </a:r>
          </a:p>
          <a:p>
            <a:pPr eaLnBrk="1" fontAlgn="auto" hangingPunct="1">
              <a:spcBef>
                <a:spcPts val="0"/>
              </a:spcBef>
              <a:spcAft>
                <a:spcPts val="0"/>
              </a:spcAft>
              <a:buFontTx/>
              <a:buNone/>
              <a:defRPr/>
            </a:pPr>
            <a:r>
              <a:rPr lang="en-US" altLang="en-US" sz="2000" b="1" dirty="0">
                <a:solidFill>
                  <a:srgbClr val="FF0000"/>
                </a:solidFill>
                <a:latin typeface="+mn-lt"/>
              </a:rPr>
              <a:t>Take either Geochemistry or Geophysics as one of your geology electives</a:t>
            </a:r>
            <a:endParaRPr lang="en-US" altLang="en-US" sz="1500" b="1" i="1" dirty="0">
              <a:solidFill>
                <a:srgbClr val="FF0000"/>
              </a:solidFill>
              <a:latin typeface="+mn-lt"/>
            </a:endParaRPr>
          </a:p>
          <a:p>
            <a:pPr eaLnBrk="1" fontAlgn="auto" hangingPunct="1">
              <a:lnSpc>
                <a:spcPct val="80000"/>
              </a:lnSpc>
              <a:spcAft>
                <a:spcPts val="0"/>
              </a:spcAft>
              <a:buFontTx/>
              <a:buNone/>
              <a:defRPr/>
            </a:pPr>
            <a:endParaRPr lang="en-US" altLang="en-US" sz="1500" b="1" i="1" dirty="0">
              <a:solidFill>
                <a:schemeClr val="accent2"/>
              </a:solidFill>
            </a:endParaRPr>
          </a:p>
        </p:txBody>
      </p:sp>
      <p:sp>
        <p:nvSpPr>
          <p:cNvPr id="21508" name="Text Box 7">
            <a:extLst>
              <a:ext uri="{FF2B5EF4-FFF2-40B4-BE49-F238E27FC236}">
                <a16:creationId xmlns:a16="http://schemas.microsoft.com/office/drawing/2014/main" id="{9F5C2B95-80B2-3E40-8A42-E6EBCDD84286}"/>
              </a:ext>
            </a:extLst>
          </p:cNvPr>
          <p:cNvSpPr txBox="1">
            <a:spLocks noChangeArrowheads="1"/>
          </p:cNvSpPr>
          <p:nvPr/>
        </p:nvSpPr>
        <p:spPr bwMode="auto">
          <a:xfrm>
            <a:off x="107950" y="4286250"/>
            <a:ext cx="8856663" cy="1323975"/>
          </a:xfrm>
          <a:prstGeom prst="rect">
            <a:avLst/>
          </a:prstGeom>
          <a:no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2000" b="1" i="1" dirty="0">
                <a:solidFill>
                  <a:srgbClr val="0432FF"/>
                </a:solidFill>
                <a:latin typeface="+mn-lt"/>
              </a:rPr>
              <a:t>Note:</a:t>
            </a:r>
            <a:r>
              <a:rPr lang="en-US" altLang="en-US" sz="2000" i="1" dirty="0">
                <a:solidFill>
                  <a:srgbClr val="0432FF"/>
                </a:solidFill>
                <a:latin typeface="+mn-lt"/>
              </a:rPr>
              <a:t> you can reduce (by one) the # of Geology courses you must take as free 	electives by ensuring that the extra (10</a:t>
            </a:r>
            <a:r>
              <a:rPr lang="en-US" altLang="en-US" sz="2000" i="1" baseline="30000" dirty="0">
                <a:solidFill>
                  <a:srgbClr val="0432FF"/>
                </a:solidFill>
                <a:latin typeface="+mn-lt"/>
              </a:rPr>
              <a:t>th</a:t>
            </a:r>
            <a:r>
              <a:rPr lang="en-US" altLang="en-US" sz="2000" i="1" dirty="0">
                <a:solidFill>
                  <a:srgbClr val="0432FF"/>
                </a:solidFill>
                <a:latin typeface="+mn-lt"/>
              </a:rPr>
              <a:t>) science course required for your 	degree is relevant to geoscience, making it satisfy the Other Geoscience/Science 	requirement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3C2FDF52-DCBE-B248-9401-B72F47DE3369}"/>
              </a:ext>
            </a:extLst>
          </p:cNvPr>
          <p:cNvSpPr>
            <a:spLocks noGrp="1" noChangeArrowheads="1"/>
          </p:cNvSpPr>
          <p:nvPr>
            <p:ph type="title"/>
          </p:nvPr>
        </p:nvSpPr>
        <p:spPr>
          <a:xfrm>
            <a:off x="0" y="0"/>
            <a:ext cx="9144000" cy="635000"/>
          </a:xfrm>
        </p:spPr>
        <p:txBody>
          <a:bodyPr rtlCol="0">
            <a:normAutofit/>
          </a:bodyPr>
          <a:lstStyle/>
          <a:p>
            <a:pPr algn="ctr" eaLnBrk="1" fontAlgn="auto" hangingPunct="1">
              <a:spcAft>
                <a:spcPts val="0"/>
              </a:spcAft>
              <a:defRPr/>
            </a:pPr>
            <a:r>
              <a:rPr lang="en-US" altLang="en-US" b="1" dirty="0">
                <a:latin typeface="+mn-lt"/>
              </a:rPr>
              <a:t>Acadia </a:t>
            </a:r>
            <a:r>
              <a:rPr lang="en-US" altLang="en-US" b="1" u="sng" dirty="0">
                <a:latin typeface="+mn-lt"/>
              </a:rPr>
              <a:t>Major</a:t>
            </a:r>
            <a:r>
              <a:rPr lang="en-US" altLang="en-US" b="1" dirty="0">
                <a:latin typeface="+mn-lt"/>
              </a:rPr>
              <a:t> Environmental Geoscience Degree</a:t>
            </a:r>
          </a:p>
        </p:txBody>
      </p:sp>
      <p:sp>
        <p:nvSpPr>
          <p:cNvPr id="22531" name="Rectangle 4">
            <a:extLst>
              <a:ext uri="{FF2B5EF4-FFF2-40B4-BE49-F238E27FC236}">
                <a16:creationId xmlns:a16="http://schemas.microsoft.com/office/drawing/2014/main" id="{F6896A4B-CDC4-C14F-B7AF-38EA5205171B}"/>
              </a:ext>
            </a:extLst>
          </p:cNvPr>
          <p:cNvSpPr>
            <a:spLocks noChangeArrowheads="1"/>
          </p:cNvSpPr>
          <p:nvPr/>
        </p:nvSpPr>
        <p:spPr bwMode="auto">
          <a:xfrm>
            <a:off x="0" y="635000"/>
            <a:ext cx="4716463" cy="5080000"/>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ts val="0"/>
              </a:spcBef>
              <a:spcAft>
                <a:spcPts val="0"/>
              </a:spcAft>
              <a:buFontTx/>
              <a:buNone/>
              <a:defRPr/>
            </a:pPr>
            <a:r>
              <a:rPr lang="en-US" altLang="en-US" sz="1800" b="1" dirty="0">
                <a:latin typeface="+mn-lt"/>
              </a:rPr>
              <a:t>CORE</a:t>
            </a:r>
          </a:p>
          <a:p>
            <a:pPr eaLnBrk="1" fontAlgn="auto" hangingPunct="1">
              <a:spcBef>
                <a:spcPts val="600"/>
              </a:spcBef>
              <a:spcAft>
                <a:spcPts val="0"/>
              </a:spcAft>
              <a:defRPr/>
            </a:pPr>
            <a:r>
              <a:rPr lang="en-US" altLang="en-US" sz="1400" dirty="0">
                <a:solidFill>
                  <a:srgbClr val="C00000"/>
                </a:solidFill>
                <a:latin typeface="+mn-lt"/>
              </a:rPr>
              <a:t>Physical Geology (1013)</a:t>
            </a:r>
          </a:p>
          <a:p>
            <a:pPr eaLnBrk="1" fontAlgn="auto" hangingPunct="1">
              <a:spcBef>
                <a:spcPts val="0"/>
              </a:spcBef>
              <a:spcAft>
                <a:spcPts val="0"/>
              </a:spcAft>
              <a:defRPr/>
            </a:pPr>
            <a:r>
              <a:rPr lang="en-US" altLang="en-US" sz="1400" dirty="0">
                <a:solidFill>
                  <a:srgbClr val="C00000"/>
                </a:solidFill>
                <a:latin typeface="+mn-lt"/>
              </a:rPr>
              <a:t>Historical Geology (1023)</a:t>
            </a:r>
          </a:p>
          <a:p>
            <a:pPr eaLnBrk="1" fontAlgn="auto" hangingPunct="1">
              <a:spcBef>
                <a:spcPts val="0"/>
              </a:spcBef>
              <a:spcAft>
                <a:spcPts val="0"/>
              </a:spcAft>
              <a:defRPr/>
            </a:pPr>
            <a:r>
              <a:rPr lang="en-US" altLang="en-US" sz="1400" dirty="0">
                <a:solidFill>
                  <a:srgbClr val="C00000"/>
                </a:solidFill>
                <a:latin typeface="+mn-lt"/>
              </a:rPr>
              <a:t>Environmental Science I (1013)</a:t>
            </a:r>
          </a:p>
          <a:p>
            <a:pPr eaLnBrk="1" fontAlgn="auto" hangingPunct="1">
              <a:spcBef>
                <a:spcPts val="0"/>
              </a:spcBef>
              <a:spcAft>
                <a:spcPts val="0"/>
              </a:spcAft>
              <a:defRPr/>
            </a:pPr>
            <a:r>
              <a:rPr lang="en-US" altLang="en-US" sz="1400" dirty="0">
                <a:solidFill>
                  <a:srgbClr val="C00000"/>
                </a:solidFill>
                <a:latin typeface="+mn-lt"/>
              </a:rPr>
              <a:t>Environmental Science II (1023)</a:t>
            </a:r>
          </a:p>
          <a:p>
            <a:pPr eaLnBrk="1" fontAlgn="auto" hangingPunct="1">
              <a:spcBef>
                <a:spcPts val="0"/>
              </a:spcBef>
              <a:spcAft>
                <a:spcPts val="0"/>
              </a:spcAft>
              <a:defRPr/>
            </a:pPr>
            <a:r>
              <a:rPr lang="en-US" altLang="en-US" sz="1400" b="1" dirty="0">
                <a:latin typeface="+mn-lt"/>
              </a:rPr>
              <a:t>Mineralogy (2133)</a:t>
            </a:r>
          </a:p>
          <a:p>
            <a:pPr eaLnBrk="1" fontAlgn="auto" hangingPunct="1">
              <a:spcBef>
                <a:spcPts val="0"/>
              </a:spcBef>
              <a:spcAft>
                <a:spcPts val="0"/>
              </a:spcAft>
              <a:defRPr/>
            </a:pPr>
            <a:r>
              <a:rPr lang="en-US" altLang="en-US" sz="1400" dirty="0">
                <a:latin typeface="+mn-lt"/>
              </a:rPr>
              <a:t>History of Life (2213)</a:t>
            </a:r>
          </a:p>
          <a:p>
            <a:pPr eaLnBrk="1" fontAlgn="auto" hangingPunct="1">
              <a:spcBef>
                <a:spcPts val="0"/>
              </a:spcBef>
              <a:spcAft>
                <a:spcPts val="0"/>
              </a:spcAft>
              <a:defRPr/>
            </a:pPr>
            <a:r>
              <a:rPr lang="en-US" altLang="en-US" sz="1400" b="1" dirty="0">
                <a:latin typeface="+mn-lt"/>
              </a:rPr>
              <a:t>Petrology &amp; Stratigraphy (2043)</a:t>
            </a:r>
          </a:p>
          <a:p>
            <a:pPr eaLnBrk="1" fontAlgn="auto" hangingPunct="1">
              <a:spcBef>
                <a:spcPts val="0"/>
              </a:spcBef>
              <a:spcAft>
                <a:spcPts val="0"/>
              </a:spcAft>
              <a:defRPr/>
            </a:pPr>
            <a:r>
              <a:rPr lang="en-US" altLang="en-US" sz="1400" b="1" dirty="0">
                <a:latin typeface="+mn-lt"/>
              </a:rPr>
              <a:t>Field Methods (2083)</a:t>
            </a:r>
          </a:p>
          <a:p>
            <a:pPr eaLnBrk="1" fontAlgn="auto" hangingPunct="1">
              <a:spcBef>
                <a:spcPts val="0"/>
              </a:spcBef>
              <a:spcAft>
                <a:spcPts val="0"/>
              </a:spcAft>
              <a:defRPr/>
            </a:pPr>
            <a:r>
              <a:rPr lang="en-US" altLang="en-US" sz="1400" b="1" dirty="0">
                <a:latin typeface="+mn-lt"/>
              </a:rPr>
              <a:t>Geomorphology (2703)</a:t>
            </a:r>
          </a:p>
          <a:p>
            <a:pPr eaLnBrk="1" fontAlgn="auto" hangingPunct="1">
              <a:spcBef>
                <a:spcPts val="0"/>
              </a:spcBef>
              <a:spcAft>
                <a:spcPts val="0"/>
              </a:spcAft>
              <a:defRPr/>
            </a:pPr>
            <a:r>
              <a:rPr lang="en-US" altLang="en-US" sz="1400" b="1" dirty="0">
                <a:latin typeface="+mn-lt"/>
                <a:cs typeface="Calibri" panose="020F0502020204030204" pitchFamily="34" charset="0"/>
              </a:rPr>
              <a:t>Geochemistry (3103; </a:t>
            </a:r>
            <a:r>
              <a:rPr lang="en-US" altLang="en-US" sz="1400" b="1" i="1" dirty="0">
                <a:latin typeface="+mn-lt"/>
                <a:cs typeface="Calibri" panose="020F0502020204030204" pitchFamily="34" charset="0"/>
              </a:rPr>
              <a:t>alternating yearly with 3823</a:t>
            </a:r>
            <a:r>
              <a:rPr lang="en-US" altLang="en-US" sz="1400" b="1" dirty="0">
                <a:latin typeface="+mn-lt"/>
                <a:cs typeface="Calibri" panose="020F0502020204030204" pitchFamily="34" charset="0"/>
              </a:rPr>
              <a:t>)</a:t>
            </a:r>
          </a:p>
          <a:p>
            <a:pPr eaLnBrk="1" fontAlgn="auto" hangingPunct="1">
              <a:spcBef>
                <a:spcPts val="0"/>
              </a:spcBef>
              <a:spcAft>
                <a:spcPts val="0"/>
              </a:spcAft>
              <a:defRPr/>
            </a:pPr>
            <a:r>
              <a:rPr lang="en-US" altLang="en-US" sz="1400" b="1" dirty="0">
                <a:latin typeface="+mn-lt"/>
                <a:cs typeface="Calibri" panose="020F0502020204030204" pitchFamily="34" charset="0"/>
              </a:rPr>
              <a:t>Geophysics (3823; </a:t>
            </a:r>
            <a:r>
              <a:rPr lang="en-US" altLang="en-US" sz="1400" b="1" i="1" dirty="0">
                <a:latin typeface="+mn-lt"/>
                <a:cs typeface="Calibri" panose="020F0502020204030204" pitchFamily="34" charset="0"/>
              </a:rPr>
              <a:t>alternating yearly with 3103</a:t>
            </a:r>
            <a:r>
              <a:rPr lang="en-US" altLang="en-US" sz="1400" b="1" dirty="0">
                <a:latin typeface="+mn-lt"/>
                <a:cs typeface="Calibri" panose="020F0502020204030204" pitchFamily="34" charset="0"/>
              </a:rPr>
              <a:t>)</a:t>
            </a:r>
          </a:p>
          <a:p>
            <a:pPr eaLnBrk="1" fontAlgn="auto" hangingPunct="1">
              <a:spcBef>
                <a:spcPts val="0"/>
              </a:spcBef>
              <a:spcAft>
                <a:spcPts val="0"/>
              </a:spcAft>
              <a:defRPr/>
            </a:pPr>
            <a:r>
              <a:rPr lang="en-US" altLang="en-US" sz="1400" b="1" dirty="0">
                <a:latin typeface="+mn-lt"/>
              </a:rPr>
              <a:t>Hydrogeology (3723)</a:t>
            </a:r>
          </a:p>
          <a:p>
            <a:pPr eaLnBrk="1" fontAlgn="auto" hangingPunct="1">
              <a:spcBef>
                <a:spcPts val="0"/>
              </a:spcBef>
              <a:spcAft>
                <a:spcPts val="0"/>
              </a:spcAft>
              <a:defRPr/>
            </a:pPr>
            <a:r>
              <a:rPr lang="en-US" altLang="en-US" sz="1400" dirty="0">
                <a:latin typeface="+mn-lt"/>
              </a:rPr>
              <a:t>Sedimentary Geology (3303)</a:t>
            </a:r>
          </a:p>
          <a:p>
            <a:pPr eaLnBrk="1" fontAlgn="auto" hangingPunct="1">
              <a:spcBef>
                <a:spcPts val="0"/>
              </a:spcBef>
              <a:spcAft>
                <a:spcPts val="0"/>
              </a:spcAft>
              <a:defRPr/>
            </a:pPr>
            <a:r>
              <a:rPr lang="en-US" altLang="en-US" sz="1400" b="1" dirty="0">
                <a:latin typeface="+mn-lt"/>
              </a:rPr>
              <a:t>Structural Geology (3603)</a:t>
            </a:r>
          </a:p>
          <a:p>
            <a:pPr eaLnBrk="1" fontAlgn="auto" hangingPunct="1">
              <a:spcBef>
                <a:spcPts val="0"/>
              </a:spcBef>
              <a:spcAft>
                <a:spcPts val="0"/>
              </a:spcAft>
              <a:defRPr/>
            </a:pPr>
            <a:r>
              <a:rPr lang="en-US" altLang="en-US" sz="1400" dirty="0">
                <a:solidFill>
                  <a:srgbClr val="C00000"/>
                </a:solidFill>
                <a:latin typeface="+mn-lt"/>
              </a:rPr>
              <a:t>Legal Issues (3113)</a:t>
            </a:r>
          </a:p>
          <a:p>
            <a:pPr eaLnBrk="1" fontAlgn="auto" hangingPunct="1">
              <a:spcBef>
                <a:spcPts val="0"/>
              </a:spcBef>
              <a:spcAft>
                <a:spcPts val="0"/>
              </a:spcAft>
              <a:defRPr/>
            </a:pPr>
            <a:r>
              <a:rPr lang="en-US" altLang="en-US" sz="1400" dirty="0">
                <a:latin typeface="+mn-lt"/>
              </a:rPr>
              <a:t>Environmental Impact Assessment (3423)</a:t>
            </a:r>
          </a:p>
          <a:p>
            <a:pPr eaLnBrk="1" fontAlgn="auto" hangingPunct="1">
              <a:spcBef>
                <a:spcPts val="600"/>
              </a:spcBef>
              <a:spcAft>
                <a:spcPts val="600"/>
              </a:spcAft>
              <a:buFontTx/>
              <a:buNone/>
              <a:defRPr/>
            </a:pPr>
            <a:r>
              <a:rPr lang="en-US" altLang="en-US" sz="1800" b="1" dirty="0">
                <a:latin typeface="Calibri" panose="020F0502020204030204" pitchFamily="34" charset="0"/>
                <a:cs typeface="Calibri" panose="020F0502020204030204" pitchFamily="34" charset="0"/>
              </a:rPr>
              <a:t>PRE-REQUISITES</a:t>
            </a:r>
          </a:p>
          <a:p>
            <a:pPr eaLnBrk="1" fontAlgn="auto" hangingPunct="1">
              <a:spcBef>
                <a:spcPts val="0"/>
              </a:spcBef>
              <a:spcAft>
                <a:spcPts val="0"/>
              </a:spcAft>
              <a:defRPr/>
            </a:pPr>
            <a:r>
              <a:rPr lang="en-US" altLang="en-US" sz="1400" dirty="0">
                <a:latin typeface="Calibri" panose="020F0502020204030204" pitchFamily="34" charset="0"/>
                <a:cs typeface="Calibri" panose="020F0502020204030204" pitchFamily="34" charset="0"/>
              </a:rPr>
              <a:t>Chemistry (1013 &amp; 1023)</a:t>
            </a:r>
          </a:p>
          <a:p>
            <a:pPr eaLnBrk="1" fontAlgn="auto" hangingPunct="1">
              <a:spcBef>
                <a:spcPts val="0"/>
              </a:spcBef>
              <a:spcAft>
                <a:spcPts val="0"/>
              </a:spcAft>
              <a:defRPr/>
            </a:pPr>
            <a:r>
              <a:rPr lang="en-US" altLang="en-US" sz="1400" dirty="0">
                <a:latin typeface="Calibri" panose="020F0502020204030204" pitchFamily="34" charset="0"/>
                <a:cs typeface="Calibri" panose="020F0502020204030204" pitchFamily="34" charset="0"/>
              </a:rPr>
              <a:t>Physics (1053 &amp; 1063)</a:t>
            </a:r>
          </a:p>
          <a:p>
            <a:pPr marL="0" indent="0" eaLnBrk="1" fontAlgn="auto" hangingPunct="1">
              <a:spcBef>
                <a:spcPts val="600"/>
              </a:spcBef>
              <a:spcAft>
                <a:spcPts val="0"/>
              </a:spcAft>
              <a:buFontTx/>
              <a:buNone/>
              <a:defRPr/>
            </a:pPr>
            <a:endParaRPr lang="en-US" altLang="en-US" sz="1600" dirty="0">
              <a:latin typeface="Calibri" panose="020F0502020204030204" pitchFamily="34" charset="0"/>
              <a:cs typeface="Calibri" panose="020F0502020204030204" pitchFamily="34" charset="0"/>
            </a:endParaRPr>
          </a:p>
        </p:txBody>
      </p:sp>
      <p:sp>
        <p:nvSpPr>
          <p:cNvPr id="5" name="Rectangle 3">
            <a:extLst>
              <a:ext uri="{FF2B5EF4-FFF2-40B4-BE49-F238E27FC236}">
                <a16:creationId xmlns:a16="http://schemas.microsoft.com/office/drawing/2014/main" id="{B2869665-90B8-5048-878D-CA7B14CC460C}"/>
              </a:ext>
            </a:extLst>
          </p:cNvPr>
          <p:cNvSpPr txBox="1">
            <a:spLocks noChangeArrowheads="1"/>
          </p:cNvSpPr>
          <p:nvPr/>
        </p:nvSpPr>
        <p:spPr>
          <a:xfrm>
            <a:off x="4572000" y="631825"/>
            <a:ext cx="4572000" cy="539432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Bef>
                <a:spcPts val="0"/>
              </a:spcBef>
              <a:spcAft>
                <a:spcPts val="0"/>
              </a:spcAft>
              <a:defRPr/>
            </a:pPr>
            <a:r>
              <a:rPr lang="en-US" altLang="en-US" sz="1400" dirty="0">
                <a:cs typeface="Calibri" panose="020F0502020204030204" pitchFamily="34" charset="0"/>
              </a:rPr>
              <a:t>Math (1013 &amp; 1023 - </a:t>
            </a:r>
            <a:r>
              <a:rPr lang="en-US" altLang="en-US" sz="1400" i="1" dirty="0">
                <a:cs typeface="Calibri" panose="020F0502020204030204" pitchFamily="34" charset="0"/>
              </a:rPr>
              <a:t>calculus</a:t>
            </a:r>
            <a:r>
              <a:rPr lang="en-US" altLang="en-US" sz="1400" dirty="0">
                <a:cs typeface="Calibri" panose="020F0502020204030204" pitchFamily="34" charset="0"/>
              </a:rPr>
              <a:t>, 2233 &amp; 2243 - </a:t>
            </a:r>
            <a:r>
              <a:rPr lang="en-US" altLang="en-US" sz="1400" i="1" dirty="0">
                <a:cs typeface="Calibri" panose="020F0502020204030204" pitchFamily="34" charset="0"/>
              </a:rPr>
              <a:t>statistics</a:t>
            </a:r>
            <a:r>
              <a:rPr lang="en-US" altLang="en-US" sz="1400" dirty="0">
                <a:cs typeface="Calibri" panose="020F0502020204030204" pitchFamily="34" charset="0"/>
              </a:rPr>
              <a:t>, or  </a:t>
            </a:r>
          </a:p>
          <a:p>
            <a:pPr marL="0" indent="0" fontAlgn="auto">
              <a:lnSpc>
                <a:spcPct val="100000"/>
              </a:lnSpc>
              <a:spcBef>
                <a:spcPts val="0"/>
              </a:spcBef>
              <a:spcAft>
                <a:spcPts val="0"/>
              </a:spcAft>
              <a:buFont typeface="Arial" panose="020B0604020202020204" pitchFamily="34" charset="0"/>
              <a:buNone/>
              <a:defRPr/>
            </a:pPr>
            <a:r>
              <a:rPr lang="en-US" altLang="en-US" sz="1400" dirty="0">
                <a:cs typeface="Calibri" panose="020F0502020204030204" pitchFamily="34" charset="0"/>
              </a:rPr>
              <a:t>         1333 &amp; 2313 – </a:t>
            </a:r>
            <a:r>
              <a:rPr lang="en-US" altLang="en-US" sz="1400" i="1" dirty="0">
                <a:cs typeface="Calibri" panose="020F0502020204030204" pitchFamily="34" charset="0"/>
              </a:rPr>
              <a:t>matrix algebra</a:t>
            </a:r>
            <a:r>
              <a:rPr lang="en-US" altLang="en-US" sz="1400" dirty="0">
                <a:cs typeface="Calibri" panose="020F0502020204030204" pitchFamily="34" charset="0"/>
              </a:rPr>
              <a:t>)</a:t>
            </a:r>
          </a:p>
          <a:p>
            <a:pPr fontAlgn="auto">
              <a:lnSpc>
                <a:spcPct val="100000"/>
              </a:lnSpc>
              <a:spcBef>
                <a:spcPts val="0"/>
              </a:spcBef>
              <a:spcAft>
                <a:spcPts val="0"/>
              </a:spcAft>
              <a:defRPr/>
            </a:pPr>
            <a:r>
              <a:rPr lang="en-US" altLang="en-US" sz="1400" dirty="0">
                <a:cs typeface="Calibri" panose="020F0502020204030204" pitchFamily="34" charset="0"/>
              </a:rPr>
              <a:t>Biology (1113 &amp; 1123)</a:t>
            </a:r>
          </a:p>
          <a:p>
            <a:pPr fontAlgn="auto">
              <a:lnSpc>
                <a:spcPct val="100000"/>
              </a:lnSpc>
              <a:spcBef>
                <a:spcPts val="0"/>
              </a:spcBef>
              <a:spcAft>
                <a:spcPts val="0"/>
              </a:spcAft>
              <a:defRPr/>
            </a:pPr>
            <a:r>
              <a:rPr lang="en-US" altLang="en-US" sz="1400" dirty="0">
                <a:cs typeface="Calibri" panose="020F0502020204030204" pitchFamily="34" charset="0"/>
              </a:rPr>
              <a:t>4 Other Science Courses </a:t>
            </a:r>
            <a:r>
              <a:rPr lang="en-CA" altLang="en-US" sz="1400" dirty="0">
                <a:cs typeface="Calibri" panose="020F0502020204030204" pitchFamily="34" charset="0"/>
              </a:rPr>
              <a:t>(from MATH, PHYS, CHEM, BIOL, </a:t>
            </a:r>
          </a:p>
          <a:p>
            <a:pPr marL="0" indent="0" fontAlgn="auto">
              <a:lnSpc>
                <a:spcPct val="100000"/>
              </a:lnSpc>
              <a:spcBef>
                <a:spcPts val="0"/>
              </a:spcBef>
              <a:spcAft>
                <a:spcPts val="0"/>
              </a:spcAft>
              <a:buFont typeface="Arial" panose="020B0604020202020204" pitchFamily="34" charset="0"/>
              <a:buNone/>
              <a:defRPr/>
            </a:pPr>
            <a:r>
              <a:rPr lang="en-CA" altLang="en-US" sz="1400" dirty="0">
                <a:cs typeface="Calibri" panose="020F0502020204030204" pitchFamily="34" charset="0"/>
              </a:rPr>
              <a:t>         COMP, APSC; </a:t>
            </a:r>
            <a:r>
              <a:rPr lang="en-CA" altLang="en-US" sz="1400" i="1" dirty="0">
                <a:cs typeface="Calibri" panose="020F0502020204030204" pitchFamily="34" charset="0"/>
              </a:rPr>
              <a:t>must have 4 for minor</a:t>
            </a:r>
            <a:r>
              <a:rPr lang="en-CA" altLang="en-US" sz="1400" dirty="0">
                <a:cs typeface="Calibri" panose="020F0502020204030204" pitchFamily="34" charset="0"/>
              </a:rPr>
              <a:t>)</a:t>
            </a:r>
            <a:endParaRPr lang="en-US" altLang="en-US" sz="1400" dirty="0">
              <a:cs typeface="Calibri" panose="020F0502020204030204" pitchFamily="34" charset="0"/>
            </a:endParaRPr>
          </a:p>
          <a:p>
            <a:pPr marL="0" indent="0" fontAlgn="auto">
              <a:lnSpc>
                <a:spcPct val="110000"/>
              </a:lnSpc>
              <a:spcBef>
                <a:spcPts val="600"/>
              </a:spcBef>
              <a:spcAft>
                <a:spcPts val="600"/>
              </a:spcAft>
              <a:buFont typeface="Arial" panose="020B0604020202020204" pitchFamily="34" charset="0"/>
              <a:buNone/>
              <a:defRPr/>
            </a:pPr>
            <a:r>
              <a:rPr lang="en-CA" altLang="en-US" sz="1900" b="1" dirty="0">
                <a:cs typeface="Calibri" panose="020F0502020204030204" pitchFamily="34" charset="0"/>
              </a:rPr>
              <a:t>3 ELECTIVES</a:t>
            </a:r>
            <a:endParaRPr lang="en-US" altLang="en-US" sz="1900" dirty="0">
              <a:cs typeface="Calibri" panose="020F0502020204030204" pitchFamily="34" charset="0"/>
            </a:endParaRPr>
          </a:p>
          <a:p>
            <a:pPr fontAlgn="auto">
              <a:lnSpc>
                <a:spcPct val="100000"/>
              </a:lnSpc>
              <a:spcBef>
                <a:spcPts val="0"/>
              </a:spcBef>
              <a:spcAft>
                <a:spcPts val="0"/>
              </a:spcAft>
              <a:defRPr/>
            </a:pPr>
            <a:r>
              <a:rPr lang="en-US" altLang="en-US" sz="1400" dirty="0">
                <a:cs typeface="Calibri" panose="020F0502020204030204" pitchFamily="34" charset="0"/>
              </a:rPr>
              <a:t>Atmosphere, Weather &amp; Climate (2753)</a:t>
            </a:r>
          </a:p>
          <a:p>
            <a:pPr fontAlgn="auto">
              <a:lnSpc>
                <a:spcPct val="100000"/>
              </a:lnSpc>
              <a:spcBef>
                <a:spcPts val="0"/>
              </a:spcBef>
              <a:spcAft>
                <a:spcPts val="0"/>
              </a:spcAft>
              <a:defRPr/>
            </a:pPr>
            <a:r>
              <a:rPr lang="en-US" altLang="en-US" sz="1400" dirty="0"/>
              <a:t>Contaminants in the Environment (3613)</a:t>
            </a:r>
            <a:endParaRPr lang="en-US" altLang="en-US" sz="1400" dirty="0">
              <a:cs typeface="Calibri" panose="020F0502020204030204" pitchFamily="34" charset="0"/>
            </a:endParaRPr>
          </a:p>
          <a:p>
            <a:pPr fontAlgn="auto">
              <a:lnSpc>
                <a:spcPct val="100000"/>
              </a:lnSpc>
              <a:spcBef>
                <a:spcPts val="0"/>
              </a:spcBef>
              <a:spcAft>
                <a:spcPts val="0"/>
              </a:spcAft>
              <a:defRPr/>
            </a:pPr>
            <a:r>
              <a:rPr lang="en-US" altLang="en-US" sz="1400" dirty="0">
                <a:cs typeface="Calibri" panose="020F0502020204030204" pitchFamily="34" charset="0"/>
              </a:rPr>
              <a:t>Energy Sources (4843; </a:t>
            </a:r>
            <a:r>
              <a:rPr lang="en-US" altLang="en-US" sz="1400" i="1" dirty="0">
                <a:cs typeface="Calibri" panose="020F0502020204030204" pitchFamily="34" charset="0"/>
              </a:rPr>
              <a:t>alternating yearly with 4713</a:t>
            </a:r>
            <a:r>
              <a:rPr lang="en-US" altLang="en-US" sz="1400" dirty="0">
                <a:cs typeface="Calibri" panose="020F0502020204030204" pitchFamily="34" charset="0"/>
              </a:rPr>
              <a:t>)</a:t>
            </a:r>
          </a:p>
          <a:p>
            <a:pPr fontAlgn="auto">
              <a:lnSpc>
                <a:spcPct val="100000"/>
              </a:lnSpc>
              <a:spcBef>
                <a:spcPts val="0"/>
              </a:spcBef>
              <a:spcAft>
                <a:spcPts val="0"/>
              </a:spcAft>
              <a:defRPr/>
            </a:pPr>
            <a:r>
              <a:rPr lang="en-US" altLang="en-US" sz="1400" b="1" dirty="0">
                <a:cs typeface="Calibri" panose="020F0502020204030204" pitchFamily="34" charset="0"/>
              </a:rPr>
              <a:t>Quaternary Geology (4713; </a:t>
            </a:r>
            <a:r>
              <a:rPr lang="en-US" altLang="en-US" sz="1400" b="1" i="1" dirty="0">
                <a:cs typeface="Calibri" panose="020F0502020204030204" pitchFamily="34" charset="0"/>
              </a:rPr>
              <a:t>alternating yearly with 4843</a:t>
            </a:r>
            <a:r>
              <a:rPr lang="en-US" altLang="en-US" sz="1400" b="1" dirty="0">
                <a:cs typeface="Calibri" panose="020F0502020204030204" pitchFamily="34" charset="0"/>
              </a:rPr>
              <a:t>)</a:t>
            </a:r>
          </a:p>
          <a:p>
            <a:pPr fontAlgn="auto">
              <a:lnSpc>
                <a:spcPct val="100000"/>
              </a:lnSpc>
              <a:spcBef>
                <a:spcPts val="0"/>
              </a:spcBef>
              <a:spcAft>
                <a:spcPts val="0"/>
              </a:spcAft>
              <a:defRPr/>
            </a:pPr>
            <a:r>
              <a:rPr lang="en-US" altLang="en-US" sz="1400" dirty="0">
                <a:cs typeface="Calibri" panose="020F0502020204030204" pitchFamily="34" charset="0"/>
              </a:rPr>
              <a:t>Global &amp; North American Geology (4103)</a:t>
            </a:r>
          </a:p>
          <a:p>
            <a:pPr fontAlgn="auto">
              <a:lnSpc>
                <a:spcPct val="100000"/>
              </a:lnSpc>
              <a:spcBef>
                <a:spcPts val="0"/>
              </a:spcBef>
              <a:spcAft>
                <a:spcPts val="0"/>
              </a:spcAft>
              <a:defRPr/>
            </a:pPr>
            <a:r>
              <a:rPr lang="en-US" altLang="en-US" sz="1400" dirty="0">
                <a:cs typeface="Calibri" panose="020F0502020204030204" pitchFamily="34" charset="0"/>
              </a:rPr>
              <a:t>Mineral Deposits (4803)</a:t>
            </a:r>
          </a:p>
          <a:p>
            <a:pPr fontAlgn="auto">
              <a:lnSpc>
                <a:spcPct val="100000"/>
              </a:lnSpc>
              <a:spcBef>
                <a:spcPts val="0"/>
              </a:spcBef>
              <a:spcAft>
                <a:spcPts val="0"/>
              </a:spcAft>
              <a:defRPr/>
            </a:pPr>
            <a:r>
              <a:rPr lang="en-US" altLang="en-US" sz="1400" dirty="0">
                <a:cs typeface="Calibri" panose="020F0502020204030204" pitchFamily="34" charset="0"/>
              </a:rPr>
              <a:t>Advanced Field School (4083)</a:t>
            </a:r>
          </a:p>
          <a:p>
            <a:pPr fontAlgn="auto">
              <a:lnSpc>
                <a:spcPct val="100000"/>
              </a:lnSpc>
              <a:spcBef>
                <a:spcPts val="0"/>
              </a:spcBef>
              <a:spcAft>
                <a:spcPts val="0"/>
              </a:spcAft>
              <a:defRPr/>
            </a:pPr>
            <a:r>
              <a:rPr lang="en-US" altLang="en-US" sz="1400" dirty="0">
                <a:solidFill>
                  <a:srgbClr val="0432FF"/>
                </a:solidFill>
                <a:cs typeface="Calibri" panose="020F0502020204030204" pitchFamily="34" charset="0"/>
              </a:rPr>
              <a:t>Geochemical Material Transfer (4823) </a:t>
            </a:r>
          </a:p>
          <a:p>
            <a:pPr fontAlgn="auto">
              <a:lnSpc>
                <a:spcPct val="100000"/>
              </a:lnSpc>
              <a:spcBef>
                <a:spcPts val="0"/>
              </a:spcBef>
              <a:spcAft>
                <a:spcPts val="0"/>
              </a:spcAft>
              <a:defRPr/>
            </a:pPr>
            <a:r>
              <a:rPr lang="en-US" altLang="en-US" sz="1400" dirty="0">
                <a:solidFill>
                  <a:srgbClr val="0432FF"/>
                </a:solidFill>
                <a:cs typeface="Calibri" panose="020F0502020204030204" pitchFamily="34" charset="0"/>
              </a:rPr>
              <a:t>Mineral Exploration (4813)</a:t>
            </a:r>
          </a:p>
          <a:p>
            <a:pPr fontAlgn="auto">
              <a:lnSpc>
                <a:spcPct val="100000"/>
              </a:lnSpc>
              <a:spcBef>
                <a:spcPts val="0"/>
              </a:spcBef>
              <a:spcAft>
                <a:spcPts val="0"/>
              </a:spcAft>
              <a:defRPr/>
            </a:pPr>
            <a:r>
              <a:rPr lang="en-US" altLang="en-US" sz="1400" dirty="0">
                <a:solidFill>
                  <a:srgbClr val="0432FF"/>
                </a:solidFill>
                <a:cs typeface="Calibri" panose="020F0502020204030204" pitchFamily="34" charset="0"/>
              </a:rPr>
              <a:t>Applied Geochemistry (4833) </a:t>
            </a:r>
          </a:p>
          <a:p>
            <a:pPr marL="0" indent="0" fontAlgn="auto">
              <a:lnSpc>
                <a:spcPct val="100000"/>
              </a:lnSpc>
              <a:spcBef>
                <a:spcPts val="0"/>
              </a:spcBef>
              <a:spcAft>
                <a:spcPts val="0"/>
              </a:spcAft>
              <a:buFont typeface="Arial" panose="020B0604020202020204" pitchFamily="34" charset="0"/>
              <a:buNone/>
              <a:defRPr/>
            </a:pPr>
            <a:endParaRPr lang="en-US" altLang="en-US" sz="1400" b="1" i="1" dirty="0">
              <a:solidFill>
                <a:srgbClr val="0432FF"/>
              </a:solidFill>
              <a:cs typeface="Calibri" panose="020F0502020204030204" pitchFamily="34" charset="0"/>
            </a:endParaRPr>
          </a:p>
          <a:p>
            <a:pPr marL="0" indent="0" fontAlgn="auto">
              <a:lnSpc>
                <a:spcPct val="100000"/>
              </a:lnSpc>
              <a:spcBef>
                <a:spcPts val="0"/>
              </a:spcBef>
              <a:spcAft>
                <a:spcPts val="0"/>
              </a:spcAft>
              <a:buFont typeface="Arial" panose="020B0604020202020204" pitchFamily="34" charset="0"/>
              <a:buNone/>
              <a:defRPr/>
            </a:pPr>
            <a:r>
              <a:rPr lang="en-US" altLang="en-US" sz="1400" b="1" i="1" dirty="0">
                <a:solidFill>
                  <a:srgbClr val="0432FF"/>
                </a:solidFill>
                <a:cs typeface="Calibri" panose="020F0502020204030204" pitchFamily="34" charset="0"/>
              </a:rPr>
              <a:t>&lt; blue courses taught with parallel grad course &gt;</a:t>
            </a:r>
            <a:endParaRPr lang="en-US" altLang="en-US" sz="1400" dirty="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D7C749F-8FD2-6B40-B06A-131B4D431E0B}"/>
              </a:ext>
            </a:extLst>
          </p:cNvPr>
          <p:cNvSpPr>
            <a:spLocks noGrp="1" noChangeArrowheads="1"/>
          </p:cNvSpPr>
          <p:nvPr>
            <p:ph type="title"/>
          </p:nvPr>
        </p:nvSpPr>
        <p:spPr>
          <a:xfrm>
            <a:off x="0" y="0"/>
            <a:ext cx="9144000" cy="635000"/>
          </a:xfrm>
        </p:spPr>
        <p:txBody>
          <a:bodyPr rtlCol="0">
            <a:normAutofit/>
          </a:bodyPr>
          <a:lstStyle/>
          <a:p>
            <a:pPr algn="ctr" eaLnBrk="1" fontAlgn="auto" hangingPunct="1">
              <a:spcAft>
                <a:spcPts val="0"/>
              </a:spcAft>
              <a:defRPr/>
            </a:pPr>
            <a:r>
              <a:rPr lang="en-US" altLang="en-US" b="1" dirty="0">
                <a:latin typeface="+mn-lt"/>
              </a:rPr>
              <a:t>Acadia </a:t>
            </a:r>
            <a:r>
              <a:rPr lang="en-US" altLang="en-US" b="1" u="sng" dirty="0">
                <a:latin typeface="+mn-lt"/>
              </a:rPr>
              <a:t>Honours</a:t>
            </a:r>
            <a:r>
              <a:rPr lang="en-US" altLang="en-US" b="1" dirty="0">
                <a:latin typeface="+mn-lt"/>
              </a:rPr>
              <a:t> Environmental Geoscience Degree</a:t>
            </a:r>
          </a:p>
        </p:txBody>
      </p:sp>
      <p:sp>
        <p:nvSpPr>
          <p:cNvPr id="8" name="Rectangle 4">
            <a:extLst>
              <a:ext uri="{FF2B5EF4-FFF2-40B4-BE49-F238E27FC236}">
                <a16:creationId xmlns:a16="http://schemas.microsoft.com/office/drawing/2014/main" id="{27D4548D-A1BA-7C40-A234-12B8758207CB}"/>
              </a:ext>
            </a:extLst>
          </p:cNvPr>
          <p:cNvSpPr>
            <a:spLocks noChangeArrowheads="1"/>
          </p:cNvSpPr>
          <p:nvPr/>
        </p:nvSpPr>
        <p:spPr bwMode="auto">
          <a:xfrm>
            <a:off x="0" y="635000"/>
            <a:ext cx="4716463" cy="5080000"/>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fontAlgn="auto" hangingPunct="1">
              <a:spcBef>
                <a:spcPts val="0"/>
              </a:spcBef>
              <a:spcAft>
                <a:spcPts val="0"/>
              </a:spcAft>
              <a:buFontTx/>
              <a:buNone/>
              <a:defRPr/>
            </a:pPr>
            <a:r>
              <a:rPr lang="en-US" altLang="en-US" sz="1800" b="1" dirty="0">
                <a:latin typeface="+mn-lt"/>
              </a:rPr>
              <a:t>CORE</a:t>
            </a:r>
          </a:p>
          <a:p>
            <a:pPr eaLnBrk="1" fontAlgn="auto" hangingPunct="1">
              <a:spcBef>
                <a:spcPts val="600"/>
              </a:spcBef>
              <a:spcAft>
                <a:spcPts val="0"/>
              </a:spcAft>
              <a:defRPr/>
            </a:pPr>
            <a:r>
              <a:rPr lang="en-US" altLang="en-US" sz="1400" dirty="0">
                <a:solidFill>
                  <a:srgbClr val="C00000"/>
                </a:solidFill>
                <a:latin typeface="+mn-lt"/>
              </a:rPr>
              <a:t>Physical Geology (1013)</a:t>
            </a:r>
          </a:p>
          <a:p>
            <a:pPr eaLnBrk="1" fontAlgn="auto" hangingPunct="1">
              <a:spcBef>
                <a:spcPts val="0"/>
              </a:spcBef>
              <a:spcAft>
                <a:spcPts val="0"/>
              </a:spcAft>
              <a:defRPr/>
            </a:pPr>
            <a:r>
              <a:rPr lang="en-US" altLang="en-US" sz="1400" dirty="0">
                <a:solidFill>
                  <a:srgbClr val="C00000"/>
                </a:solidFill>
                <a:latin typeface="+mn-lt"/>
              </a:rPr>
              <a:t>Historical Geology (1023)</a:t>
            </a:r>
          </a:p>
          <a:p>
            <a:pPr eaLnBrk="1" fontAlgn="auto" hangingPunct="1">
              <a:spcBef>
                <a:spcPts val="0"/>
              </a:spcBef>
              <a:spcAft>
                <a:spcPts val="0"/>
              </a:spcAft>
              <a:defRPr/>
            </a:pPr>
            <a:r>
              <a:rPr lang="en-US" altLang="en-US" sz="1400" dirty="0">
                <a:solidFill>
                  <a:srgbClr val="C00000"/>
                </a:solidFill>
                <a:latin typeface="+mn-lt"/>
              </a:rPr>
              <a:t>Environmental Science I (1013)</a:t>
            </a:r>
          </a:p>
          <a:p>
            <a:pPr eaLnBrk="1" fontAlgn="auto" hangingPunct="1">
              <a:spcBef>
                <a:spcPts val="0"/>
              </a:spcBef>
              <a:spcAft>
                <a:spcPts val="0"/>
              </a:spcAft>
              <a:defRPr/>
            </a:pPr>
            <a:r>
              <a:rPr lang="en-US" altLang="en-US" sz="1400" dirty="0">
                <a:solidFill>
                  <a:srgbClr val="C00000"/>
                </a:solidFill>
                <a:latin typeface="+mn-lt"/>
              </a:rPr>
              <a:t>Environmental Science II (1023)</a:t>
            </a:r>
          </a:p>
          <a:p>
            <a:pPr eaLnBrk="1" fontAlgn="auto" hangingPunct="1">
              <a:spcBef>
                <a:spcPts val="0"/>
              </a:spcBef>
              <a:spcAft>
                <a:spcPts val="0"/>
              </a:spcAft>
              <a:defRPr/>
            </a:pPr>
            <a:r>
              <a:rPr lang="en-US" altLang="en-US" sz="1400" dirty="0">
                <a:latin typeface="+mn-lt"/>
              </a:rPr>
              <a:t>Mineralogy (2133)</a:t>
            </a:r>
          </a:p>
          <a:p>
            <a:pPr eaLnBrk="1" fontAlgn="auto" hangingPunct="1">
              <a:spcBef>
                <a:spcPts val="0"/>
              </a:spcBef>
              <a:spcAft>
                <a:spcPts val="0"/>
              </a:spcAft>
              <a:defRPr/>
            </a:pPr>
            <a:r>
              <a:rPr lang="en-US" altLang="en-US" sz="1400" dirty="0">
                <a:latin typeface="+mn-lt"/>
              </a:rPr>
              <a:t>History of Life (2213)</a:t>
            </a:r>
          </a:p>
          <a:p>
            <a:pPr eaLnBrk="1" fontAlgn="auto" hangingPunct="1">
              <a:spcBef>
                <a:spcPts val="0"/>
              </a:spcBef>
              <a:spcAft>
                <a:spcPts val="0"/>
              </a:spcAft>
              <a:defRPr/>
            </a:pPr>
            <a:r>
              <a:rPr lang="en-US" altLang="en-US" sz="1400" dirty="0">
                <a:latin typeface="+mn-lt"/>
              </a:rPr>
              <a:t>Petrology &amp; Stratigraphy (2043)</a:t>
            </a:r>
          </a:p>
          <a:p>
            <a:pPr eaLnBrk="1" fontAlgn="auto" hangingPunct="1">
              <a:spcBef>
                <a:spcPts val="0"/>
              </a:spcBef>
              <a:spcAft>
                <a:spcPts val="0"/>
              </a:spcAft>
              <a:defRPr/>
            </a:pPr>
            <a:r>
              <a:rPr lang="en-US" altLang="en-US" sz="1400" dirty="0">
                <a:latin typeface="+mn-lt"/>
              </a:rPr>
              <a:t>Field Methods (2083)</a:t>
            </a:r>
          </a:p>
          <a:p>
            <a:pPr eaLnBrk="1" fontAlgn="auto" hangingPunct="1">
              <a:spcBef>
                <a:spcPts val="0"/>
              </a:spcBef>
              <a:spcAft>
                <a:spcPts val="0"/>
              </a:spcAft>
              <a:defRPr/>
            </a:pPr>
            <a:r>
              <a:rPr lang="en-US" altLang="en-US" sz="1400" dirty="0">
                <a:latin typeface="+mn-lt"/>
              </a:rPr>
              <a:t>Geomorphology (2703)</a:t>
            </a:r>
          </a:p>
          <a:p>
            <a:pPr eaLnBrk="1" fontAlgn="auto" hangingPunct="1">
              <a:spcBef>
                <a:spcPts val="0"/>
              </a:spcBef>
              <a:spcAft>
                <a:spcPts val="0"/>
              </a:spcAft>
              <a:defRPr/>
            </a:pPr>
            <a:r>
              <a:rPr lang="en-US" altLang="en-US" sz="1400" dirty="0">
                <a:latin typeface="Calibri" panose="020F0502020204030204" pitchFamily="34" charset="0"/>
                <a:cs typeface="Calibri" panose="020F0502020204030204" pitchFamily="34" charset="0"/>
              </a:rPr>
              <a:t>Geochemistry (3103; </a:t>
            </a:r>
            <a:r>
              <a:rPr lang="en-US" altLang="en-US" sz="1400" i="1" dirty="0">
                <a:latin typeface="Calibri" panose="020F0502020204030204" pitchFamily="34" charset="0"/>
                <a:cs typeface="Calibri" panose="020F0502020204030204" pitchFamily="34" charset="0"/>
              </a:rPr>
              <a:t>alternating yearly with 3823</a:t>
            </a:r>
            <a:r>
              <a:rPr lang="en-US" altLang="en-US" sz="1400" dirty="0">
                <a:latin typeface="Calibri" panose="020F0502020204030204" pitchFamily="34" charset="0"/>
                <a:cs typeface="Calibri" panose="020F0502020204030204" pitchFamily="34" charset="0"/>
              </a:rPr>
              <a:t>)</a:t>
            </a:r>
          </a:p>
          <a:p>
            <a:pPr eaLnBrk="1" fontAlgn="auto" hangingPunct="1">
              <a:spcBef>
                <a:spcPts val="0"/>
              </a:spcBef>
              <a:spcAft>
                <a:spcPts val="0"/>
              </a:spcAft>
              <a:defRPr/>
            </a:pPr>
            <a:r>
              <a:rPr lang="en-US" altLang="en-US" sz="1400" dirty="0">
                <a:latin typeface="Calibri" panose="020F0502020204030204" pitchFamily="34" charset="0"/>
                <a:cs typeface="Calibri" panose="020F0502020204030204" pitchFamily="34" charset="0"/>
              </a:rPr>
              <a:t>Geophysics (3823; </a:t>
            </a:r>
            <a:r>
              <a:rPr lang="en-US" altLang="en-US" sz="1400" i="1" dirty="0">
                <a:latin typeface="Calibri" panose="020F0502020204030204" pitchFamily="34" charset="0"/>
                <a:cs typeface="Calibri" panose="020F0502020204030204" pitchFamily="34" charset="0"/>
              </a:rPr>
              <a:t>alternating yearly with 3103</a:t>
            </a:r>
            <a:r>
              <a:rPr lang="en-US" altLang="en-US" sz="1400" dirty="0">
                <a:latin typeface="Calibri" panose="020F0502020204030204" pitchFamily="34" charset="0"/>
                <a:cs typeface="Calibri" panose="020F0502020204030204" pitchFamily="34" charset="0"/>
              </a:rPr>
              <a:t>)</a:t>
            </a:r>
          </a:p>
          <a:p>
            <a:pPr eaLnBrk="1" fontAlgn="auto" hangingPunct="1">
              <a:spcBef>
                <a:spcPts val="0"/>
              </a:spcBef>
              <a:spcAft>
                <a:spcPts val="0"/>
              </a:spcAft>
              <a:defRPr/>
            </a:pPr>
            <a:r>
              <a:rPr lang="en-US" altLang="en-US" sz="1400" dirty="0">
                <a:latin typeface="+mn-lt"/>
              </a:rPr>
              <a:t>Hydrogeology (3723)</a:t>
            </a:r>
          </a:p>
          <a:p>
            <a:pPr eaLnBrk="1" fontAlgn="auto" hangingPunct="1">
              <a:spcBef>
                <a:spcPts val="0"/>
              </a:spcBef>
              <a:spcAft>
                <a:spcPts val="0"/>
              </a:spcAft>
              <a:defRPr/>
            </a:pPr>
            <a:r>
              <a:rPr lang="en-US" altLang="en-US" sz="1400" dirty="0">
                <a:latin typeface="+mn-lt"/>
              </a:rPr>
              <a:t>Sedimentary Geology (3303)</a:t>
            </a:r>
          </a:p>
          <a:p>
            <a:pPr eaLnBrk="1" fontAlgn="auto" hangingPunct="1">
              <a:spcBef>
                <a:spcPts val="0"/>
              </a:spcBef>
              <a:spcAft>
                <a:spcPts val="0"/>
              </a:spcAft>
              <a:defRPr/>
            </a:pPr>
            <a:r>
              <a:rPr lang="en-US" altLang="en-US" sz="1400" dirty="0">
                <a:latin typeface="+mn-lt"/>
              </a:rPr>
              <a:t>Structural Geology (3603)</a:t>
            </a:r>
          </a:p>
          <a:p>
            <a:pPr eaLnBrk="1" fontAlgn="auto" hangingPunct="1">
              <a:spcBef>
                <a:spcPts val="0"/>
              </a:spcBef>
              <a:spcAft>
                <a:spcPts val="0"/>
              </a:spcAft>
              <a:defRPr/>
            </a:pPr>
            <a:r>
              <a:rPr lang="en-US" altLang="en-US" sz="1400" dirty="0">
                <a:solidFill>
                  <a:srgbClr val="C00000"/>
                </a:solidFill>
                <a:latin typeface="+mn-lt"/>
              </a:rPr>
              <a:t>Legal Issues (3113)</a:t>
            </a:r>
          </a:p>
          <a:p>
            <a:pPr eaLnBrk="1" fontAlgn="auto" hangingPunct="1">
              <a:spcBef>
                <a:spcPts val="0"/>
              </a:spcBef>
              <a:spcAft>
                <a:spcPts val="0"/>
              </a:spcAft>
              <a:defRPr/>
            </a:pPr>
            <a:r>
              <a:rPr lang="en-US" altLang="en-US" sz="1400" dirty="0">
                <a:latin typeface="+mn-lt"/>
              </a:rPr>
              <a:t>Environmental Impact Assessment (3423)</a:t>
            </a:r>
          </a:p>
          <a:p>
            <a:pPr eaLnBrk="1" fontAlgn="auto" hangingPunct="1">
              <a:spcBef>
                <a:spcPts val="0"/>
              </a:spcBef>
              <a:spcAft>
                <a:spcPts val="0"/>
              </a:spcAft>
              <a:defRPr/>
            </a:pPr>
            <a:r>
              <a:rPr lang="en-US" altLang="en-US" sz="1400" dirty="0">
                <a:latin typeface="+mn-lt"/>
              </a:rPr>
              <a:t>Honours Thesis (4993A and B) (counts as 2 EUs)</a:t>
            </a:r>
          </a:p>
          <a:p>
            <a:pPr eaLnBrk="1" fontAlgn="auto" hangingPunct="1">
              <a:spcBef>
                <a:spcPts val="600"/>
              </a:spcBef>
              <a:spcAft>
                <a:spcPts val="0"/>
              </a:spcAft>
              <a:buFontTx/>
              <a:buNone/>
              <a:defRPr/>
            </a:pPr>
            <a:r>
              <a:rPr lang="en-US" altLang="en-US" sz="1600" b="1" dirty="0">
                <a:latin typeface="Calibri" panose="020F0502020204030204" pitchFamily="34" charset="0"/>
                <a:cs typeface="Calibri" panose="020F0502020204030204" pitchFamily="34" charset="0"/>
              </a:rPr>
              <a:t>PRE-REQUISITES</a:t>
            </a:r>
          </a:p>
          <a:p>
            <a:pPr eaLnBrk="1" fontAlgn="auto" hangingPunct="1">
              <a:lnSpc>
                <a:spcPct val="120000"/>
              </a:lnSpc>
              <a:spcBef>
                <a:spcPts val="0"/>
              </a:spcBef>
              <a:spcAft>
                <a:spcPts val="0"/>
              </a:spcAft>
              <a:defRPr/>
            </a:pPr>
            <a:r>
              <a:rPr lang="en-US" altLang="en-US" sz="1400" dirty="0">
                <a:latin typeface="Calibri" panose="020F0502020204030204" pitchFamily="34" charset="0"/>
                <a:cs typeface="Calibri" panose="020F0502020204030204" pitchFamily="34" charset="0"/>
              </a:rPr>
              <a:t>Chemistry (1013 &amp; 1023)</a:t>
            </a:r>
          </a:p>
          <a:p>
            <a:pPr eaLnBrk="1" fontAlgn="auto" hangingPunct="1">
              <a:spcBef>
                <a:spcPts val="0"/>
              </a:spcBef>
              <a:spcAft>
                <a:spcPts val="0"/>
              </a:spcAft>
              <a:defRPr/>
            </a:pPr>
            <a:r>
              <a:rPr lang="en-US" altLang="en-US" sz="1400" dirty="0">
                <a:latin typeface="Calibri" panose="020F0502020204030204" pitchFamily="34" charset="0"/>
                <a:cs typeface="Calibri" panose="020F0502020204030204" pitchFamily="34" charset="0"/>
              </a:rPr>
              <a:t>Physics (1053 &amp; 1063)</a:t>
            </a:r>
          </a:p>
          <a:p>
            <a:pPr eaLnBrk="1" fontAlgn="auto" hangingPunct="1">
              <a:spcBef>
                <a:spcPts val="0"/>
              </a:spcBef>
              <a:spcAft>
                <a:spcPts val="0"/>
              </a:spcAft>
              <a:defRPr/>
            </a:pPr>
            <a:endParaRPr lang="en-US" altLang="en-US" sz="1400" dirty="0">
              <a:latin typeface="+mn-lt"/>
            </a:endParaRPr>
          </a:p>
        </p:txBody>
      </p:sp>
      <p:sp>
        <p:nvSpPr>
          <p:cNvPr id="9" name="Rectangle 3">
            <a:extLst>
              <a:ext uri="{FF2B5EF4-FFF2-40B4-BE49-F238E27FC236}">
                <a16:creationId xmlns:a16="http://schemas.microsoft.com/office/drawing/2014/main" id="{1C9A7231-428F-EA42-9312-BEB3BCCF3D9E}"/>
              </a:ext>
            </a:extLst>
          </p:cNvPr>
          <p:cNvSpPr txBox="1">
            <a:spLocks noChangeArrowheads="1"/>
          </p:cNvSpPr>
          <p:nvPr/>
        </p:nvSpPr>
        <p:spPr>
          <a:xfrm>
            <a:off x="4572000" y="631825"/>
            <a:ext cx="4572000" cy="50800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Bef>
                <a:spcPts val="0"/>
              </a:spcBef>
              <a:spcAft>
                <a:spcPts val="0"/>
              </a:spcAft>
              <a:defRPr/>
            </a:pPr>
            <a:r>
              <a:rPr lang="en-US" altLang="en-US" sz="1400" dirty="0">
                <a:cs typeface="Calibri" panose="020F0502020204030204" pitchFamily="34" charset="0"/>
              </a:rPr>
              <a:t>Math (1013 &amp; 1023 - </a:t>
            </a:r>
            <a:r>
              <a:rPr lang="en-US" altLang="en-US" sz="1400" i="1" dirty="0">
                <a:cs typeface="Calibri" panose="020F0502020204030204" pitchFamily="34" charset="0"/>
              </a:rPr>
              <a:t>calculus</a:t>
            </a:r>
            <a:r>
              <a:rPr lang="en-US" altLang="en-US" sz="1400" dirty="0">
                <a:cs typeface="Calibri" panose="020F0502020204030204" pitchFamily="34" charset="0"/>
              </a:rPr>
              <a:t>, 2233 &amp; 2243 - </a:t>
            </a:r>
            <a:r>
              <a:rPr lang="en-US" altLang="en-US" sz="1400" i="1" dirty="0">
                <a:cs typeface="Calibri" panose="020F0502020204030204" pitchFamily="34" charset="0"/>
              </a:rPr>
              <a:t>statistics</a:t>
            </a:r>
            <a:r>
              <a:rPr lang="en-US" altLang="en-US" sz="1400" dirty="0">
                <a:cs typeface="Calibri" panose="020F0502020204030204" pitchFamily="34" charset="0"/>
              </a:rPr>
              <a:t>, or </a:t>
            </a:r>
          </a:p>
          <a:p>
            <a:pPr marL="0" indent="0" fontAlgn="auto">
              <a:lnSpc>
                <a:spcPct val="100000"/>
              </a:lnSpc>
              <a:spcBef>
                <a:spcPts val="0"/>
              </a:spcBef>
              <a:spcAft>
                <a:spcPts val="0"/>
              </a:spcAft>
              <a:buFont typeface="Arial" panose="020B0604020202020204" pitchFamily="34" charset="0"/>
              <a:buNone/>
              <a:defRPr/>
            </a:pPr>
            <a:r>
              <a:rPr lang="en-US" altLang="en-US" sz="1400" dirty="0">
                <a:cs typeface="Calibri" panose="020F0502020204030204" pitchFamily="34" charset="0"/>
              </a:rPr>
              <a:t>         1333 &amp; 2313 – </a:t>
            </a:r>
            <a:r>
              <a:rPr lang="en-US" altLang="en-US" sz="1400" i="1" dirty="0">
                <a:cs typeface="Calibri" panose="020F0502020204030204" pitchFamily="34" charset="0"/>
              </a:rPr>
              <a:t>matrix algebra</a:t>
            </a:r>
            <a:r>
              <a:rPr lang="en-US" altLang="en-US" sz="1400" dirty="0">
                <a:cs typeface="Calibri" panose="020F0502020204030204" pitchFamily="34" charset="0"/>
              </a:rPr>
              <a:t>)</a:t>
            </a:r>
          </a:p>
          <a:p>
            <a:pPr fontAlgn="auto">
              <a:lnSpc>
                <a:spcPct val="100000"/>
              </a:lnSpc>
              <a:spcBef>
                <a:spcPts val="0"/>
              </a:spcBef>
              <a:spcAft>
                <a:spcPts val="0"/>
              </a:spcAft>
              <a:defRPr/>
            </a:pPr>
            <a:r>
              <a:rPr lang="en-US" altLang="en-US" sz="1400" dirty="0">
                <a:cs typeface="Calibri" panose="020F0502020204030204" pitchFamily="34" charset="0"/>
              </a:rPr>
              <a:t>Biology (1113 &amp; 1123)</a:t>
            </a:r>
          </a:p>
          <a:p>
            <a:pPr fontAlgn="auto">
              <a:lnSpc>
                <a:spcPct val="100000"/>
              </a:lnSpc>
              <a:spcBef>
                <a:spcPts val="0"/>
              </a:spcBef>
              <a:spcAft>
                <a:spcPts val="0"/>
              </a:spcAft>
              <a:defRPr/>
            </a:pPr>
            <a:r>
              <a:rPr lang="en-US" altLang="en-US" sz="1400" dirty="0">
                <a:cs typeface="Calibri" panose="020F0502020204030204" pitchFamily="34" charset="0"/>
              </a:rPr>
              <a:t>4 Other Science Courses </a:t>
            </a:r>
            <a:r>
              <a:rPr lang="en-CA" altLang="en-US" sz="1400" dirty="0">
                <a:cs typeface="Calibri" panose="020F0502020204030204" pitchFamily="34" charset="0"/>
              </a:rPr>
              <a:t>(from MATH, PHYS, CHEM, BIOL,</a:t>
            </a:r>
          </a:p>
          <a:p>
            <a:pPr marL="0" indent="0" fontAlgn="auto">
              <a:lnSpc>
                <a:spcPct val="100000"/>
              </a:lnSpc>
              <a:spcBef>
                <a:spcPts val="0"/>
              </a:spcBef>
              <a:spcAft>
                <a:spcPts val="0"/>
              </a:spcAft>
              <a:buFont typeface="Arial" panose="020B0604020202020204" pitchFamily="34" charset="0"/>
              <a:buNone/>
              <a:defRPr/>
            </a:pPr>
            <a:r>
              <a:rPr lang="en-CA" altLang="en-US" sz="1400" dirty="0">
                <a:cs typeface="Calibri" panose="020F0502020204030204" pitchFamily="34" charset="0"/>
              </a:rPr>
              <a:t>         COMP, APSC; </a:t>
            </a:r>
            <a:r>
              <a:rPr lang="en-CA" altLang="en-US" sz="1400" i="1" dirty="0">
                <a:cs typeface="Calibri" panose="020F0502020204030204" pitchFamily="34" charset="0"/>
              </a:rPr>
              <a:t>must have 4 for minor</a:t>
            </a:r>
            <a:r>
              <a:rPr lang="en-CA" altLang="en-US" sz="1400" dirty="0">
                <a:cs typeface="Calibri" panose="020F0502020204030204" pitchFamily="34" charset="0"/>
              </a:rPr>
              <a:t>)</a:t>
            </a:r>
            <a:endParaRPr lang="en-US" altLang="en-US" sz="1400" dirty="0">
              <a:cs typeface="Calibri" panose="020F0502020204030204" pitchFamily="34" charset="0"/>
            </a:endParaRPr>
          </a:p>
          <a:p>
            <a:pPr marL="0" indent="0" fontAlgn="auto">
              <a:lnSpc>
                <a:spcPct val="110000"/>
              </a:lnSpc>
              <a:spcBef>
                <a:spcPts val="600"/>
              </a:spcBef>
              <a:spcAft>
                <a:spcPts val="600"/>
              </a:spcAft>
              <a:buFont typeface="Arial" panose="020B0604020202020204" pitchFamily="34" charset="0"/>
              <a:buNone/>
              <a:defRPr/>
            </a:pPr>
            <a:r>
              <a:rPr lang="en-CA" altLang="en-US" sz="1900" b="1" dirty="0">
                <a:cs typeface="Calibri" panose="020F0502020204030204" pitchFamily="34" charset="0"/>
              </a:rPr>
              <a:t>3 ELECTIVES</a:t>
            </a:r>
            <a:endParaRPr lang="en-US" altLang="en-US" sz="1900" dirty="0">
              <a:cs typeface="Calibri" panose="020F0502020204030204" pitchFamily="34" charset="0"/>
            </a:endParaRPr>
          </a:p>
          <a:p>
            <a:pPr fontAlgn="auto">
              <a:lnSpc>
                <a:spcPct val="100000"/>
              </a:lnSpc>
              <a:spcBef>
                <a:spcPts val="0"/>
              </a:spcBef>
              <a:spcAft>
                <a:spcPts val="0"/>
              </a:spcAft>
              <a:defRPr/>
            </a:pPr>
            <a:r>
              <a:rPr lang="en-US" altLang="en-US" sz="1400" dirty="0">
                <a:cs typeface="Calibri" panose="020F0502020204030204" pitchFamily="34" charset="0"/>
              </a:rPr>
              <a:t>Atmosphere, Weather &amp; Climate (2753)</a:t>
            </a:r>
          </a:p>
          <a:p>
            <a:pPr fontAlgn="auto">
              <a:lnSpc>
                <a:spcPct val="100000"/>
              </a:lnSpc>
              <a:spcBef>
                <a:spcPts val="0"/>
              </a:spcBef>
              <a:spcAft>
                <a:spcPts val="0"/>
              </a:spcAft>
              <a:defRPr/>
            </a:pPr>
            <a:r>
              <a:rPr lang="en-US" altLang="en-US" sz="1400" dirty="0"/>
              <a:t>Contaminants in the Environment (3613)</a:t>
            </a:r>
            <a:endParaRPr lang="en-US" altLang="en-US" sz="1400" dirty="0">
              <a:cs typeface="Calibri" panose="020F0502020204030204" pitchFamily="34" charset="0"/>
            </a:endParaRPr>
          </a:p>
          <a:p>
            <a:pPr fontAlgn="auto">
              <a:lnSpc>
                <a:spcPct val="100000"/>
              </a:lnSpc>
              <a:spcBef>
                <a:spcPts val="0"/>
              </a:spcBef>
              <a:spcAft>
                <a:spcPts val="0"/>
              </a:spcAft>
              <a:defRPr/>
            </a:pPr>
            <a:r>
              <a:rPr lang="en-US" altLang="en-US" sz="1400" dirty="0">
                <a:cs typeface="Calibri" panose="020F0502020204030204" pitchFamily="34" charset="0"/>
              </a:rPr>
              <a:t>Energy Sources (4843; </a:t>
            </a:r>
            <a:r>
              <a:rPr lang="en-US" altLang="en-US" sz="1400" i="1" dirty="0">
                <a:cs typeface="Calibri" panose="020F0502020204030204" pitchFamily="34" charset="0"/>
              </a:rPr>
              <a:t>alternating yearly with 4713</a:t>
            </a:r>
            <a:r>
              <a:rPr lang="en-US" altLang="en-US" sz="1400" dirty="0">
                <a:cs typeface="Calibri" panose="020F0502020204030204" pitchFamily="34" charset="0"/>
              </a:rPr>
              <a:t>)</a:t>
            </a:r>
          </a:p>
          <a:p>
            <a:pPr fontAlgn="auto">
              <a:lnSpc>
                <a:spcPct val="100000"/>
              </a:lnSpc>
              <a:spcBef>
                <a:spcPts val="0"/>
              </a:spcBef>
              <a:spcAft>
                <a:spcPts val="0"/>
              </a:spcAft>
              <a:defRPr/>
            </a:pPr>
            <a:r>
              <a:rPr lang="en-US" altLang="en-US" sz="1400" dirty="0">
                <a:cs typeface="Calibri" panose="020F0502020204030204" pitchFamily="34" charset="0"/>
              </a:rPr>
              <a:t>Quaternary Geology (4713; </a:t>
            </a:r>
            <a:r>
              <a:rPr lang="en-US" altLang="en-US" sz="1400" i="1" dirty="0">
                <a:cs typeface="Calibri" panose="020F0502020204030204" pitchFamily="34" charset="0"/>
              </a:rPr>
              <a:t>alternating yearly with 4843</a:t>
            </a:r>
            <a:r>
              <a:rPr lang="en-US" altLang="en-US" sz="1400" dirty="0">
                <a:cs typeface="Calibri" panose="020F0502020204030204" pitchFamily="34" charset="0"/>
              </a:rPr>
              <a:t>)</a:t>
            </a:r>
          </a:p>
          <a:p>
            <a:pPr fontAlgn="auto">
              <a:lnSpc>
                <a:spcPct val="100000"/>
              </a:lnSpc>
              <a:spcBef>
                <a:spcPts val="0"/>
              </a:spcBef>
              <a:spcAft>
                <a:spcPts val="0"/>
              </a:spcAft>
              <a:defRPr/>
            </a:pPr>
            <a:r>
              <a:rPr lang="en-US" altLang="en-US" sz="1400" dirty="0">
                <a:cs typeface="Calibri" panose="020F0502020204030204" pitchFamily="34" charset="0"/>
              </a:rPr>
              <a:t>Global &amp; North American Geology (4103)</a:t>
            </a:r>
          </a:p>
          <a:p>
            <a:pPr fontAlgn="auto">
              <a:lnSpc>
                <a:spcPct val="100000"/>
              </a:lnSpc>
              <a:spcBef>
                <a:spcPts val="0"/>
              </a:spcBef>
              <a:spcAft>
                <a:spcPts val="0"/>
              </a:spcAft>
              <a:defRPr/>
            </a:pPr>
            <a:r>
              <a:rPr lang="en-US" altLang="en-US" sz="1400" dirty="0">
                <a:cs typeface="Calibri" panose="020F0502020204030204" pitchFamily="34" charset="0"/>
              </a:rPr>
              <a:t>Mineral Deposits (4803)</a:t>
            </a:r>
          </a:p>
          <a:p>
            <a:pPr fontAlgn="auto">
              <a:lnSpc>
                <a:spcPct val="100000"/>
              </a:lnSpc>
              <a:spcBef>
                <a:spcPts val="0"/>
              </a:spcBef>
              <a:spcAft>
                <a:spcPts val="0"/>
              </a:spcAft>
              <a:defRPr/>
            </a:pPr>
            <a:r>
              <a:rPr lang="en-US" altLang="en-US" sz="1400" dirty="0">
                <a:cs typeface="Calibri" panose="020F0502020204030204" pitchFamily="34" charset="0"/>
              </a:rPr>
              <a:t>Advanced Field School (4083)</a:t>
            </a:r>
          </a:p>
          <a:p>
            <a:pPr fontAlgn="auto">
              <a:lnSpc>
                <a:spcPct val="100000"/>
              </a:lnSpc>
              <a:spcBef>
                <a:spcPts val="0"/>
              </a:spcBef>
              <a:spcAft>
                <a:spcPts val="0"/>
              </a:spcAft>
              <a:defRPr/>
            </a:pPr>
            <a:r>
              <a:rPr lang="en-US" altLang="en-US" sz="1400" dirty="0">
                <a:solidFill>
                  <a:srgbClr val="0432FF"/>
                </a:solidFill>
                <a:cs typeface="Calibri" panose="020F0502020204030204" pitchFamily="34" charset="0"/>
              </a:rPr>
              <a:t>Geochemical Material Transfer (4823) </a:t>
            </a:r>
          </a:p>
          <a:p>
            <a:pPr fontAlgn="auto">
              <a:lnSpc>
                <a:spcPct val="100000"/>
              </a:lnSpc>
              <a:spcBef>
                <a:spcPts val="0"/>
              </a:spcBef>
              <a:spcAft>
                <a:spcPts val="0"/>
              </a:spcAft>
              <a:defRPr/>
            </a:pPr>
            <a:r>
              <a:rPr lang="en-US" altLang="en-US" sz="1400" dirty="0">
                <a:solidFill>
                  <a:srgbClr val="0432FF"/>
                </a:solidFill>
                <a:cs typeface="Calibri" panose="020F0502020204030204" pitchFamily="34" charset="0"/>
              </a:rPr>
              <a:t>Mineral Exploration (4813)</a:t>
            </a:r>
          </a:p>
          <a:p>
            <a:pPr fontAlgn="auto">
              <a:lnSpc>
                <a:spcPct val="100000"/>
              </a:lnSpc>
              <a:spcBef>
                <a:spcPts val="0"/>
              </a:spcBef>
              <a:spcAft>
                <a:spcPts val="0"/>
              </a:spcAft>
              <a:defRPr/>
            </a:pPr>
            <a:r>
              <a:rPr lang="en-US" altLang="en-US" sz="1400" dirty="0">
                <a:solidFill>
                  <a:srgbClr val="0432FF"/>
                </a:solidFill>
                <a:cs typeface="Calibri" panose="020F0502020204030204" pitchFamily="34" charset="0"/>
              </a:rPr>
              <a:t>Applied Geochemistry (4833) </a:t>
            </a:r>
          </a:p>
          <a:p>
            <a:pPr marL="0" indent="0" fontAlgn="auto">
              <a:lnSpc>
                <a:spcPct val="100000"/>
              </a:lnSpc>
              <a:spcBef>
                <a:spcPts val="0"/>
              </a:spcBef>
              <a:spcAft>
                <a:spcPts val="0"/>
              </a:spcAft>
              <a:buFont typeface="Arial" panose="020B0604020202020204" pitchFamily="34" charset="0"/>
              <a:buNone/>
              <a:defRPr/>
            </a:pPr>
            <a:endParaRPr lang="en-US" altLang="en-US" sz="1400" b="1" i="1" dirty="0">
              <a:solidFill>
                <a:srgbClr val="0432FF"/>
              </a:solidFill>
              <a:cs typeface="Calibri" panose="020F0502020204030204" pitchFamily="34" charset="0"/>
            </a:endParaRPr>
          </a:p>
          <a:p>
            <a:pPr marL="0" indent="0" fontAlgn="auto">
              <a:lnSpc>
                <a:spcPct val="100000"/>
              </a:lnSpc>
              <a:spcBef>
                <a:spcPts val="0"/>
              </a:spcBef>
              <a:spcAft>
                <a:spcPts val="0"/>
              </a:spcAft>
              <a:buFont typeface="Arial" panose="020B0604020202020204" pitchFamily="34" charset="0"/>
              <a:buNone/>
              <a:defRPr/>
            </a:pPr>
            <a:r>
              <a:rPr lang="en-US" altLang="en-US" sz="1400" b="1" i="1" dirty="0">
                <a:solidFill>
                  <a:srgbClr val="0432FF"/>
                </a:solidFill>
                <a:cs typeface="Calibri" panose="020F0502020204030204" pitchFamily="34" charset="0"/>
              </a:rPr>
              <a:t>&lt; blue courses taught with parallel grad course &gt;</a:t>
            </a:r>
            <a:endParaRPr lang="en-US" altLang="en-US" sz="1400" dirty="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8FC95500-525D-064A-95B2-24D562A6608D}"/>
              </a:ext>
            </a:extLst>
          </p:cNvPr>
          <p:cNvSpPr>
            <a:spLocks noGrp="1" noChangeArrowheads="1"/>
          </p:cNvSpPr>
          <p:nvPr>
            <p:ph idx="1"/>
          </p:nvPr>
        </p:nvSpPr>
        <p:spPr>
          <a:xfrm>
            <a:off x="23920" y="638175"/>
            <a:ext cx="4548079" cy="3948113"/>
          </a:xfrm>
        </p:spPr>
        <p:txBody>
          <a:bodyPr rtlCol="0">
            <a:normAutofit/>
          </a:bodyPr>
          <a:lstStyle/>
          <a:p>
            <a:pPr algn="ctr" eaLnBrk="1" fontAlgn="auto" hangingPunct="1">
              <a:lnSpc>
                <a:spcPct val="80000"/>
              </a:lnSpc>
              <a:spcAft>
                <a:spcPts val="0"/>
              </a:spcAft>
              <a:buFontTx/>
              <a:buNone/>
              <a:defRPr/>
            </a:pPr>
            <a:r>
              <a:rPr lang="en-US" altLang="en-US" sz="2400" b="1" dirty="0"/>
              <a:t>Environmental Geoscience Major</a:t>
            </a:r>
          </a:p>
          <a:p>
            <a:pPr algn="ctr" eaLnBrk="1" fontAlgn="auto" hangingPunct="1">
              <a:lnSpc>
                <a:spcPct val="80000"/>
              </a:lnSpc>
              <a:spcAft>
                <a:spcPts val="0"/>
              </a:spcAft>
              <a:buFontTx/>
              <a:buNone/>
              <a:defRPr/>
            </a:pPr>
            <a:endParaRPr lang="en-US" altLang="en-US" sz="667" b="1" dirty="0">
              <a:solidFill>
                <a:srgbClr val="A50021"/>
              </a:solidFill>
            </a:endParaRPr>
          </a:p>
          <a:p>
            <a:pPr eaLnBrk="1" fontAlgn="auto" hangingPunct="1">
              <a:lnSpc>
                <a:spcPct val="80000"/>
              </a:lnSpc>
              <a:spcAft>
                <a:spcPts val="0"/>
              </a:spcAft>
              <a:defRPr/>
            </a:pPr>
            <a:r>
              <a:rPr lang="en-US" altLang="en-US" sz="1800" b="1" i="1" dirty="0">
                <a:solidFill>
                  <a:schemeClr val="accent2"/>
                </a:solidFill>
              </a:rPr>
              <a:t>16 Geology/ENVS Courses past 1</a:t>
            </a:r>
            <a:r>
              <a:rPr lang="en-US" altLang="en-US" sz="1800" b="1" i="1" baseline="30000" dirty="0">
                <a:solidFill>
                  <a:schemeClr val="accent2"/>
                </a:solidFill>
              </a:rPr>
              <a:t>st</a:t>
            </a:r>
            <a:r>
              <a:rPr lang="en-US" altLang="en-US" sz="1800" b="1" i="1" dirty="0">
                <a:solidFill>
                  <a:schemeClr val="accent2"/>
                </a:solidFill>
              </a:rPr>
              <a:t> year </a:t>
            </a:r>
            <a:r>
              <a:rPr lang="en-US" altLang="en-US" sz="1800" b="1" i="1" dirty="0">
                <a:solidFill>
                  <a:srgbClr val="008F00"/>
                </a:solidFill>
              </a:rPr>
              <a:t>(20)</a:t>
            </a:r>
          </a:p>
          <a:p>
            <a:pPr eaLnBrk="1" fontAlgn="auto" hangingPunct="1">
              <a:lnSpc>
                <a:spcPct val="80000"/>
              </a:lnSpc>
              <a:spcAft>
                <a:spcPts val="0"/>
              </a:spcAft>
              <a:defRPr/>
            </a:pPr>
            <a:r>
              <a:rPr lang="en-US" altLang="en-US" sz="1800" b="1" i="1" dirty="0">
                <a:solidFill>
                  <a:schemeClr val="accent2"/>
                </a:solidFill>
              </a:rPr>
              <a:t>10-12 Other Sciences </a:t>
            </a:r>
            <a:r>
              <a:rPr lang="en-US" altLang="en-US" sz="1800" b="1" i="1" dirty="0">
                <a:solidFill>
                  <a:srgbClr val="008F00"/>
                </a:solidFill>
              </a:rPr>
              <a:t>(9)</a:t>
            </a:r>
            <a:endParaRPr lang="en-US" altLang="en-US" sz="1600" b="1" i="1" dirty="0">
              <a:solidFill>
                <a:srgbClr val="008F00"/>
              </a:solidFill>
            </a:endParaRPr>
          </a:p>
          <a:p>
            <a:pPr eaLnBrk="1" fontAlgn="auto" hangingPunct="1">
              <a:lnSpc>
                <a:spcPct val="80000"/>
              </a:lnSpc>
              <a:spcAft>
                <a:spcPts val="0"/>
              </a:spcAft>
              <a:defRPr/>
            </a:pPr>
            <a:r>
              <a:rPr lang="en-US" altLang="en-US" sz="1800" b="1" i="1" dirty="0">
                <a:solidFill>
                  <a:schemeClr val="accent2"/>
                </a:solidFill>
              </a:rPr>
              <a:t>26-28 Science Courses Total </a:t>
            </a:r>
            <a:r>
              <a:rPr lang="en-US" altLang="en-US" sz="1800" b="1" i="1" dirty="0">
                <a:solidFill>
                  <a:srgbClr val="008F00"/>
                </a:solidFill>
              </a:rPr>
              <a:t>(29)</a:t>
            </a:r>
          </a:p>
          <a:p>
            <a:pPr eaLnBrk="1" fontAlgn="auto" hangingPunct="1">
              <a:lnSpc>
                <a:spcPct val="80000"/>
              </a:lnSpc>
              <a:spcAft>
                <a:spcPts val="0"/>
              </a:spcAft>
              <a:defRPr/>
            </a:pPr>
            <a:endParaRPr lang="en-US" altLang="en-US" sz="2000" b="1" i="1" dirty="0">
              <a:solidFill>
                <a:schemeClr val="accent2"/>
              </a:solidFill>
            </a:endParaRPr>
          </a:p>
          <a:p>
            <a:pPr eaLnBrk="1" fontAlgn="auto" hangingPunct="1">
              <a:lnSpc>
                <a:spcPct val="80000"/>
              </a:lnSpc>
              <a:spcAft>
                <a:spcPts val="0"/>
              </a:spcAft>
              <a:buFontTx/>
              <a:buNone/>
              <a:defRPr/>
            </a:pPr>
            <a:r>
              <a:rPr lang="en-US" altLang="en-US" sz="2400" b="1" dirty="0"/>
              <a:t>Need to:</a:t>
            </a:r>
            <a:endParaRPr lang="en-US" altLang="en-US" sz="2400" b="1" i="1" dirty="0">
              <a:solidFill>
                <a:schemeClr val="accent2"/>
              </a:solidFill>
            </a:endParaRPr>
          </a:p>
          <a:p>
            <a:pPr eaLnBrk="1" fontAlgn="auto" hangingPunct="1">
              <a:spcAft>
                <a:spcPts val="0"/>
              </a:spcAft>
              <a:buFontTx/>
              <a:buNone/>
              <a:defRPr/>
            </a:pPr>
            <a:r>
              <a:rPr lang="en-US" altLang="en-US" sz="2000" b="1" dirty="0">
                <a:solidFill>
                  <a:srgbClr val="FF0000"/>
                </a:solidFill>
              </a:rPr>
              <a:t>Take one−three Geology or Environmental Science courses as a university (</a:t>
            </a:r>
            <a:r>
              <a:rPr lang="en-US" altLang="en-US" sz="2000" b="1" i="1" dirty="0">
                <a:solidFill>
                  <a:srgbClr val="FF0000"/>
                </a:solidFill>
              </a:rPr>
              <a:t>free</a:t>
            </a:r>
            <a:r>
              <a:rPr lang="en-US" altLang="en-US" sz="2000" b="1" dirty="0">
                <a:solidFill>
                  <a:srgbClr val="FF0000"/>
                </a:solidFill>
              </a:rPr>
              <a:t>) elective</a:t>
            </a:r>
          </a:p>
          <a:p>
            <a:pPr eaLnBrk="1" fontAlgn="auto" hangingPunct="1">
              <a:lnSpc>
                <a:spcPct val="80000"/>
              </a:lnSpc>
              <a:spcAft>
                <a:spcPts val="0"/>
              </a:spcAft>
              <a:buFontTx/>
              <a:buNone/>
              <a:defRPr/>
            </a:pPr>
            <a:endParaRPr lang="en-US" altLang="en-US" sz="1500" b="1" i="1" dirty="0">
              <a:solidFill>
                <a:schemeClr val="accent2"/>
              </a:solidFill>
            </a:endParaRPr>
          </a:p>
        </p:txBody>
      </p:sp>
      <p:sp>
        <p:nvSpPr>
          <p:cNvPr id="24579" name="Rectangle 4">
            <a:extLst>
              <a:ext uri="{FF2B5EF4-FFF2-40B4-BE49-F238E27FC236}">
                <a16:creationId xmlns:a16="http://schemas.microsoft.com/office/drawing/2014/main" id="{D13BD446-45C4-E747-B074-06527C7D6F5F}"/>
              </a:ext>
            </a:extLst>
          </p:cNvPr>
          <p:cNvSpPr>
            <a:spLocks noChangeArrowheads="1"/>
          </p:cNvSpPr>
          <p:nvPr/>
        </p:nvSpPr>
        <p:spPr bwMode="auto">
          <a:xfrm>
            <a:off x="4440454" y="631363"/>
            <a:ext cx="4703545" cy="2935287"/>
          </a:xfrm>
          <a:prstGeom prst="rect">
            <a:avLst/>
          </a:prstGeom>
          <a:noFill/>
          <a:ln>
            <a:noFill/>
          </a:ln>
          <a:effec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fontAlgn="auto" hangingPunct="1">
              <a:lnSpc>
                <a:spcPct val="80000"/>
              </a:lnSpc>
              <a:spcAft>
                <a:spcPts val="0"/>
              </a:spcAft>
              <a:buFontTx/>
              <a:buNone/>
              <a:defRPr/>
            </a:pPr>
            <a:r>
              <a:rPr lang="en-US" altLang="en-US" sz="2400" b="1" dirty="0">
                <a:latin typeface="Calibri" panose="020F0502020204030204" pitchFamily="34" charset="0"/>
                <a:cs typeface="Calibri" panose="020F0502020204030204" pitchFamily="34" charset="0"/>
              </a:rPr>
              <a:t>Environmental Geoscience Honours</a:t>
            </a:r>
            <a:endParaRPr lang="en-US" altLang="en-US" sz="2400" b="1" dirty="0">
              <a:solidFill>
                <a:srgbClr val="A50021"/>
              </a:solidFill>
              <a:latin typeface="Calibri" panose="020F0502020204030204" pitchFamily="34" charset="0"/>
              <a:cs typeface="Calibri" panose="020F0502020204030204" pitchFamily="34" charset="0"/>
            </a:endParaRPr>
          </a:p>
          <a:p>
            <a:pPr eaLnBrk="1" fontAlgn="auto" hangingPunct="1">
              <a:lnSpc>
                <a:spcPct val="80000"/>
              </a:lnSpc>
              <a:spcAft>
                <a:spcPts val="0"/>
              </a:spcAft>
              <a:buFontTx/>
              <a:buNone/>
              <a:defRPr/>
            </a:pPr>
            <a:endParaRPr lang="en-US" altLang="en-US" sz="1200" b="1" dirty="0">
              <a:solidFill>
                <a:srgbClr val="A50021"/>
              </a:solidFill>
              <a:latin typeface="+mn-lt"/>
            </a:endParaRPr>
          </a:p>
          <a:p>
            <a:pPr eaLnBrk="1" fontAlgn="auto" hangingPunct="1">
              <a:lnSpc>
                <a:spcPct val="80000"/>
              </a:lnSpc>
              <a:spcBef>
                <a:spcPts val="750"/>
              </a:spcBef>
              <a:spcAft>
                <a:spcPts val="0"/>
              </a:spcAft>
              <a:defRPr/>
            </a:pPr>
            <a:r>
              <a:rPr lang="en-US" altLang="en-US" sz="1800" b="1" i="1" dirty="0">
                <a:solidFill>
                  <a:schemeClr val="accent2"/>
                </a:solidFill>
                <a:latin typeface="+mn-lt"/>
              </a:rPr>
              <a:t>18 Geology/ENVS Courses past 1</a:t>
            </a:r>
            <a:r>
              <a:rPr lang="en-US" altLang="en-US" sz="1800" b="1" i="1" baseline="30000" dirty="0">
                <a:solidFill>
                  <a:schemeClr val="accent2"/>
                </a:solidFill>
                <a:latin typeface="+mn-lt"/>
              </a:rPr>
              <a:t>st</a:t>
            </a:r>
            <a:r>
              <a:rPr lang="en-US" altLang="en-US" sz="1800" b="1" i="1" dirty="0">
                <a:solidFill>
                  <a:schemeClr val="accent2"/>
                </a:solidFill>
                <a:latin typeface="+mn-lt"/>
              </a:rPr>
              <a:t> year </a:t>
            </a:r>
            <a:r>
              <a:rPr lang="en-US" altLang="en-US" sz="1800" b="1" i="1" dirty="0">
                <a:solidFill>
                  <a:srgbClr val="008F00"/>
                </a:solidFill>
                <a:latin typeface="+mn-lt"/>
              </a:rPr>
              <a:t>(20)</a:t>
            </a:r>
          </a:p>
          <a:p>
            <a:pPr eaLnBrk="1" fontAlgn="auto" hangingPunct="1">
              <a:lnSpc>
                <a:spcPct val="80000"/>
              </a:lnSpc>
              <a:spcBef>
                <a:spcPts val="750"/>
              </a:spcBef>
              <a:spcAft>
                <a:spcPts val="0"/>
              </a:spcAft>
              <a:defRPr/>
            </a:pPr>
            <a:r>
              <a:rPr lang="en-US" altLang="en-US" sz="1800" b="1" i="1" dirty="0">
                <a:solidFill>
                  <a:schemeClr val="accent2"/>
                </a:solidFill>
                <a:latin typeface="+mn-lt"/>
              </a:rPr>
              <a:t>10-12 Other Sciences </a:t>
            </a:r>
            <a:r>
              <a:rPr lang="en-US" altLang="en-US" sz="1800" b="1" i="1" dirty="0">
                <a:solidFill>
                  <a:srgbClr val="008F00"/>
                </a:solidFill>
                <a:latin typeface="+mn-lt"/>
              </a:rPr>
              <a:t>(9)</a:t>
            </a:r>
          </a:p>
          <a:p>
            <a:pPr eaLnBrk="1" fontAlgn="auto" hangingPunct="1">
              <a:lnSpc>
                <a:spcPct val="80000"/>
              </a:lnSpc>
              <a:spcBef>
                <a:spcPts val="750"/>
              </a:spcBef>
              <a:spcAft>
                <a:spcPts val="0"/>
              </a:spcAft>
              <a:defRPr/>
            </a:pPr>
            <a:r>
              <a:rPr lang="en-US" altLang="en-US" sz="1800" b="1" i="1" dirty="0">
                <a:solidFill>
                  <a:schemeClr val="accent2"/>
                </a:solidFill>
                <a:latin typeface="+mn-lt"/>
              </a:rPr>
              <a:t>28-30 Science Courses Total </a:t>
            </a:r>
            <a:r>
              <a:rPr lang="en-US" altLang="en-US" sz="1800" b="1" i="1" dirty="0">
                <a:solidFill>
                  <a:srgbClr val="008F00"/>
                </a:solidFill>
                <a:latin typeface="+mn-lt"/>
              </a:rPr>
              <a:t>(29)</a:t>
            </a:r>
          </a:p>
          <a:p>
            <a:pPr eaLnBrk="1" fontAlgn="auto" hangingPunct="1">
              <a:lnSpc>
                <a:spcPct val="80000"/>
              </a:lnSpc>
              <a:spcAft>
                <a:spcPts val="0"/>
              </a:spcAft>
              <a:defRPr/>
            </a:pPr>
            <a:endParaRPr lang="en-US" altLang="en-US" sz="2400" b="1" i="1" dirty="0">
              <a:solidFill>
                <a:schemeClr val="accent2"/>
              </a:solidFill>
              <a:latin typeface="+mn-lt"/>
            </a:endParaRPr>
          </a:p>
          <a:p>
            <a:pPr eaLnBrk="1" fontAlgn="auto" hangingPunct="1">
              <a:lnSpc>
                <a:spcPct val="80000"/>
              </a:lnSpc>
              <a:spcAft>
                <a:spcPts val="0"/>
              </a:spcAft>
              <a:buFontTx/>
              <a:buNone/>
              <a:defRPr/>
            </a:pPr>
            <a:r>
              <a:rPr lang="en-US" altLang="en-US" sz="2400" b="1" dirty="0">
                <a:latin typeface="+mn-lt"/>
              </a:rPr>
              <a:t>Need to:</a:t>
            </a:r>
            <a:endParaRPr lang="en-US" altLang="en-US" sz="2400" b="1" i="1" dirty="0">
              <a:solidFill>
                <a:schemeClr val="accent2"/>
              </a:solidFill>
              <a:latin typeface="+mn-lt"/>
            </a:endParaRPr>
          </a:p>
          <a:p>
            <a:pPr eaLnBrk="1" fontAlgn="auto" hangingPunct="1">
              <a:spcAft>
                <a:spcPts val="0"/>
              </a:spcAft>
              <a:buFontTx/>
              <a:buNone/>
              <a:defRPr/>
            </a:pPr>
            <a:r>
              <a:rPr lang="en-US" altLang="en-US" sz="2000" b="1" dirty="0">
                <a:solidFill>
                  <a:srgbClr val="FF0000"/>
                </a:solidFill>
                <a:latin typeface="+mn-lt"/>
              </a:rPr>
              <a:t>May need one Geology or Environmental Science course as a university (</a:t>
            </a:r>
            <a:r>
              <a:rPr lang="en-US" altLang="en-US" sz="2000" b="1" i="1" dirty="0">
                <a:solidFill>
                  <a:srgbClr val="FF0000"/>
                </a:solidFill>
                <a:latin typeface="+mn-lt"/>
              </a:rPr>
              <a:t>free</a:t>
            </a:r>
            <a:r>
              <a:rPr lang="en-US" altLang="en-US" sz="2000" b="1" dirty="0">
                <a:solidFill>
                  <a:srgbClr val="FF0000"/>
                </a:solidFill>
                <a:latin typeface="+mn-lt"/>
              </a:rPr>
              <a:t>) elective</a:t>
            </a:r>
          </a:p>
          <a:p>
            <a:pPr eaLnBrk="1" fontAlgn="auto" hangingPunct="1">
              <a:lnSpc>
                <a:spcPct val="80000"/>
              </a:lnSpc>
              <a:spcAft>
                <a:spcPts val="0"/>
              </a:spcAft>
              <a:buFontTx/>
              <a:buNone/>
              <a:defRPr/>
            </a:pPr>
            <a:endParaRPr lang="en-US" altLang="en-US" sz="1500" b="1" i="1" dirty="0">
              <a:solidFill>
                <a:schemeClr val="accent2"/>
              </a:solidFill>
              <a:latin typeface="+mn-lt"/>
            </a:endParaRPr>
          </a:p>
        </p:txBody>
      </p:sp>
      <p:sp>
        <p:nvSpPr>
          <p:cNvPr id="35843" name="Text Box 7">
            <a:extLst>
              <a:ext uri="{FF2B5EF4-FFF2-40B4-BE49-F238E27FC236}">
                <a16:creationId xmlns:a16="http://schemas.microsoft.com/office/drawing/2014/main" id="{59978543-2AC8-5C4F-B52E-146519004001}"/>
              </a:ext>
            </a:extLst>
          </p:cNvPr>
          <p:cNvSpPr txBox="1">
            <a:spLocks noChangeArrowheads="1"/>
          </p:cNvSpPr>
          <p:nvPr/>
        </p:nvSpPr>
        <p:spPr bwMode="auto">
          <a:xfrm>
            <a:off x="179388" y="4081463"/>
            <a:ext cx="87852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000" b="1" i="1" dirty="0">
                <a:solidFill>
                  <a:srgbClr val="0432FF"/>
                </a:solidFill>
                <a:cs typeface="Calibri" panose="020F0502020204030204" pitchFamily="34" charset="0"/>
              </a:rPr>
              <a:t>Note:</a:t>
            </a:r>
            <a:r>
              <a:rPr lang="en-US" altLang="en-US" sz="2000" i="1" dirty="0">
                <a:solidFill>
                  <a:srgbClr val="0432FF"/>
                </a:solidFill>
                <a:cs typeface="Calibri" panose="020F0502020204030204" pitchFamily="34" charset="0"/>
              </a:rPr>
              <a:t> you can reduce (by one) the # of Geology courses you must take as free 	electives by ensuring that the extra (10</a:t>
            </a:r>
            <a:r>
              <a:rPr lang="en-US" altLang="en-US" sz="2000" i="1" baseline="30000" dirty="0">
                <a:solidFill>
                  <a:srgbClr val="0432FF"/>
                </a:solidFill>
                <a:cs typeface="Calibri" panose="020F0502020204030204" pitchFamily="34" charset="0"/>
              </a:rPr>
              <a:t>th</a:t>
            </a:r>
            <a:r>
              <a:rPr lang="en-US" altLang="en-US" sz="2000" i="1" dirty="0">
                <a:solidFill>
                  <a:srgbClr val="0432FF"/>
                </a:solidFill>
                <a:cs typeface="Calibri" panose="020F0502020204030204" pitchFamily="34" charset="0"/>
              </a:rPr>
              <a:t>) science course required for your 	degree is relevant to geoscience, making it satisfy the Other Geoscience/ 	Science requirement</a:t>
            </a:r>
          </a:p>
        </p:txBody>
      </p:sp>
      <p:sp>
        <p:nvSpPr>
          <p:cNvPr id="8" name="Rectangle 2">
            <a:extLst>
              <a:ext uri="{FF2B5EF4-FFF2-40B4-BE49-F238E27FC236}">
                <a16:creationId xmlns:a16="http://schemas.microsoft.com/office/drawing/2014/main" id="{94DCFEFA-21CB-7547-A5DB-E09C3892B047}"/>
              </a:ext>
            </a:extLst>
          </p:cNvPr>
          <p:cNvSpPr>
            <a:spLocks noGrp="1" noChangeArrowheads="1"/>
          </p:cNvSpPr>
          <p:nvPr>
            <p:ph type="title"/>
          </p:nvPr>
        </p:nvSpPr>
        <p:spPr>
          <a:xfrm>
            <a:off x="0" y="3175"/>
            <a:ext cx="9144000" cy="635000"/>
          </a:xfrm>
        </p:spPr>
        <p:txBody>
          <a:bodyPr rtlCol="0">
            <a:normAutofit/>
          </a:bodyPr>
          <a:lstStyle/>
          <a:p>
            <a:pPr algn="ctr" eaLnBrk="1" fontAlgn="auto" hangingPunct="1">
              <a:spcAft>
                <a:spcPts val="0"/>
              </a:spcAft>
              <a:defRPr/>
            </a:pPr>
            <a:r>
              <a:rPr lang="en-US" altLang="en-US" b="1" u="sng" dirty="0">
                <a:latin typeface="+mn-lt"/>
              </a:rPr>
              <a:t>Course Totals</a:t>
            </a:r>
            <a:endParaRPr lang="en-US" altLang="en-US" b="1"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973676B-C52F-C140-A28B-203D8AD3898E}"/>
              </a:ext>
            </a:extLst>
          </p:cNvPr>
          <p:cNvSpPr>
            <a:spLocks noGrp="1" noChangeArrowheads="1"/>
          </p:cNvSpPr>
          <p:nvPr>
            <p:ph type="title"/>
          </p:nvPr>
        </p:nvSpPr>
        <p:spPr>
          <a:xfrm>
            <a:off x="0" y="14288"/>
            <a:ext cx="9144000" cy="623887"/>
          </a:xfrm>
        </p:spPr>
        <p:txBody>
          <a:bodyPr rtlCol="0">
            <a:normAutofit/>
          </a:bodyPr>
          <a:lstStyle/>
          <a:p>
            <a:pPr algn="ctr" eaLnBrk="1" fontAlgn="auto" hangingPunct="1">
              <a:spcAft>
                <a:spcPts val="0"/>
              </a:spcAft>
              <a:defRPr/>
            </a:pPr>
            <a:r>
              <a:rPr lang="en-US" altLang="en-US" b="1" dirty="0">
                <a:latin typeface="+mn-lt"/>
              </a:rPr>
              <a:t>P.Geo. Admission Requirements</a:t>
            </a:r>
          </a:p>
        </p:txBody>
      </p:sp>
      <p:sp>
        <p:nvSpPr>
          <p:cNvPr id="25601" name="Rectangle 3">
            <a:extLst>
              <a:ext uri="{FF2B5EF4-FFF2-40B4-BE49-F238E27FC236}">
                <a16:creationId xmlns:a16="http://schemas.microsoft.com/office/drawing/2014/main" id="{ABEA580A-61AF-3C42-AE40-30153B276EC6}"/>
              </a:ext>
            </a:extLst>
          </p:cNvPr>
          <p:cNvSpPr>
            <a:spLocks noGrp="1" noChangeArrowheads="1"/>
          </p:cNvSpPr>
          <p:nvPr>
            <p:ph idx="1"/>
          </p:nvPr>
        </p:nvSpPr>
        <p:spPr>
          <a:xfrm>
            <a:off x="179388" y="638175"/>
            <a:ext cx="8785225" cy="5243513"/>
          </a:xfrm>
        </p:spPr>
        <p:txBody>
          <a:bodyPr rtlCol="0">
            <a:normAutofit/>
          </a:bodyPr>
          <a:lstStyle/>
          <a:p>
            <a:pPr eaLnBrk="1" fontAlgn="auto" hangingPunct="1">
              <a:spcAft>
                <a:spcPts val="0"/>
              </a:spcAft>
              <a:defRPr/>
            </a:pPr>
            <a:r>
              <a:rPr lang="en-US" altLang="en-US" sz="2000" b="1" dirty="0"/>
              <a:t>During your time at Acadia:</a:t>
            </a:r>
            <a:endParaRPr lang="en-US" altLang="en-US" sz="2000" dirty="0"/>
          </a:p>
          <a:p>
            <a:pPr lvl="1" eaLnBrk="1" fontAlgn="auto" hangingPunct="1">
              <a:spcAft>
                <a:spcPts val="0"/>
              </a:spcAft>
              <a:defRPr/>
            </a:pPr>
            <a:r>
              <a:rPr lang="en-US" altLang="en-US" sz="2000" i="1" dirty="0"/>
              <a:t>make sure (w/Drs. Raeside or O’Driscoll) you take the right courses to satisfy 	the appropriate knowledge requirements</a:t>
            </a:r>
            <a:endParaRPr lang="en-US" altLang="en-US" sz="1667" dirty="0"/>
          </a:p>
          <a:p>
            <a:pPr eaLnBrk="1" fontAlgn="auto" hangingPunct="1">
              <a:spcAft>
                <a:spcPts val="0"/>
              </a:spcAft>
              <a:defRPr/>
            </a:pPr>
            <a:r>
              <a:rPr lang="en-US" altLang="en-US" sz="2000" b="1" dirty="0"/>
              <a:t>Then, after completing your degree:</a:t>
            </a:r>
            <a:endParaRPr lang="en-US" altLang="en-US" sz="2000" dirty="0"/>
          </a:p>
          <a:p>
            <a:pPr lvl="1" eaLnBrk="1" fontAlgn="auto" hangingPunct="1">
              <a:spcAft>
                <a:spcPts val="0"/>
              </a:spcAft>
              <a:defRPr/>
            </a:pPr>
            <a:r>
              <a:rPr lang="en-US" altLang="en-US" sz="2000" i="1" dirty="0"/>
              <a:t>apply for status as an MIT in the APGNS (</a:t>
            </a:r>
            <a:r>
              <a:rPr lang="en-US" altLang="en-US" sz="2000" b="1" i="1" dirty="0">
                <a:solidFill>
                  <a:srgbClr val="0432FF"/>
                </a:solidFill>
              </a:rPr>
              <a:t>preferred for Acadia BSc &amp; MSc students, including Fleming transfers</a:t>
            </a:r>
            <a:r>
              <a:rPr lang="en-US" altLang="en-US" sz="2000" i="1" dirty="0"/>
              <a:t>) or other provincial equivalents (</a:t>
            </a:r>
            <a:r>
              <a:rPr lang="en-US" altLang="en-US" sz="2000" b="1" i="1" dirty="0"/>
              <a:t>resume booster!</a:t>
            </a:r>
            <a:r>
              <a:rPr lang="en-US" altLang="en-US" sz="2000" i="1" dirty="0"/>
              <a:t>); apply in your graduation year &amp; avoid the $100 application fee</a:t>
            </a:r>
          </a:p>
          <a:p>
            <a:pPr lvl="1" eaLnBrk="1" fontAlgn="auto" hangingPunct="1">
              <a:spcAft>
                <a:spcPts val="0"/>
              </a:spcAft>
              <a:defRPr/>
            </a:pPr>
            <a:r>
              <a:rPr lang="en-US" altLang="en-US" sz="2000" i="1" dirty="0"/>
              <a:t>get a job in the geology/geo-environmental field</a:t>
            </a:r>
          </a:p>
          <a:p>
            <a:pPr lvl="1" eaLnBrk="1" fontAlgn="auto" hangingPunct="1">
              <a:spcAft>
                <a:spcPts val="0"/>
              </a:spcAft>
              <a:defRPr/>
            </a:pPr>
            <a:r>
              <a:rPr lang="en-US" altLang="en-US" sz="2000" i="1" dirty="0"/>
              <a:t>be ‘mentored’ by a professional geoscientist and keep a log of the work &amp; 	responsibilities you undertake, </a:t>
            </a:r>
            <a:r>
              <a:rPr lang="en-US" altLang="en-US" sz="2000" b="1" i="1" dirty="0">
                <a:solidFill>
                  <a:srgbClr val="C00000"/>
                </a:solidFill>
              </a:rPr>
              <a:t>including what you learned on the job</a:t>
            </a:r>
          </a:p>
          <a:p>
            <a:pPr lvl="1" eaLnBrk="1" fontAlgn="auto" hangingPunct="1">
              <a:spcAft>
                <a:spcPts val="0"/>
              </a:spcAft>
              <a:defRPr/>
            </a:pPr>
            <a:r>
              <a:rPr lang="en-US" altLang="en-US" sz="2000" i="1" dirty="0"/>
              <a:t>after 48 months of geoscience experience that is cumulative and progressive in 	responsibility and technical achievement, you can apply for full membership 	to the APGNS and become a </a:t>
            </a:r>
            <a:r>
              <a:rPr lang="en-US" altLang="en-US" sz="2000" b="1" i="1" dirty="0">
                <a:solidFill>
                  <a:srgbClr val="C00000"/>
                </a:solidFill>
              </a:rPr>
              <a:t>professional geoscientist</a:t>
            </a:r>
          </a:p>
          <a:p>
            <a:pPr lvl="1" eaLnBrk="1" fontAlgn="auto" hangingPunct="1">
              <a:spcAft>
                <a:spcPts val="0"/>
              </a:spcAft>
              <a:defRPr/>
            </a:pPr>
            <a:r>
              <a:rPr lang="en-US" altLang="en-US" sz="2000" i="1" dirty="0">
                <a:solidFill>
                  <a:srgbClr val="0432FF"/>
                </a:solidFill>
              </a:rPr>
              <a:t>if you are a NS MIT and working in another province at that time, you should 	become a P.Geo. in NS first, and then transfer your membership to the 	professional geoscience association in that province </a:t>
            </a:r>
            <a:r>
              <a:rPr lang="en-US" altLang="en-US" sz="2000" b="1" i="1" dirty="0">
                <a:solidFill>
                  <a:srgbClr val="C00000"/>
                </a:solidFill>
              </a:rPr>
              <a:t>(MITs can’t transfer)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3674A75C-97B0-214B-B59A-AAC3E6B5FF9D}"/>
              </a:ext>
            </a:extLst>
          </p:cNvPr>
          <p:cNvSpPr>
            <a:spLocks noGrp="1" noChangeArrowheads="1"/>
          </p:cNvSpPr>
          <p:nvPr>
            <p:ph type="title"/>
          </p:nvPr>
        </p:nvSpPr>
        <p:spPr>
          <a:xfrm>
            <a:off x="0" y="6350"/>
            <a:ext cx="9144000" cy="635000"/>
          </a:xfrm>
        </p:spPr>
        <p:txBody>
          <a:bodyPr rtlCol="0">
            <a:normAutofit/>
          </a:bodyPr>
          <a:lstStyle/>
          <a:p>
            <a:pPr algn="ctr" eaLnBrk="1" fontAlgn="auto" hangingPunct="1">
              <a:spcAft>
                <a:spcPts val="0"/>
              </a:spcAft>
              <a:defRPr/>
            </a:pPr>
            <a:r>
              <a:rPr lang="en-US" altLang="en-US" b="1" dirty="0">
                <a:latin typeface="+mn-lt"/>
              </a:rPr>
              <a:t>Questions ?</a:t>
            </a:r>
          </a:p>
        </p:txBody>
      </p:sp>
      <p:sp>
        <p:nvSpPr>
          <p:cNvPr id="26626" name="Rectangle 3">
            <a:extLst>
              <a:ext uri="{FF2B5EF4-FFF2-40B4-BE49-F238E27FC236}">
                <a16:creationId xmlns:a16="http://schemas.microsoft.com/office/drawing/2014/main" id="{7F162A80-D1DC-2D46-8C73-16B9E59C71BF}"/>
              </a:ext>
            </a:extLst>
          </p:cNvPr>
          <p:cNvSpPr>
            <a:spLocks noGrp="1" noChangeArrowheads="1"/>
          </p:cNvSpPr>
          <p:nvPr>
            <p:ph idx="1"/>
          </p:nvPr>
        </p:nvSpPr>
        <p:spPr>
          <a:xfrm>
            <a:off x="179388" y="641350"/>
            <a:ext cx="8785225" cy="4889500"/>
          </a:xfrm>
        </p:spPr>
        <p:txBody>
          <a:bodyPr rtlCol="0">
            <a:noAutofit/>
          </a:bodyPr>
          <a:lstStyle/>
          <a:p>
            <a:pPr eaLnBrk="1" fontAlgn="auto" hangingPunct="1">
              <a:spcAft>
                <a:spcPts val="0"/>
              </a:spcAft>
              <a:defRPr/>
            </a:pPr>
            <a:r>
              <a:rPr lang="en-US" altLang="en-US" sz="2000" b="1" dirty="0"/>
              <a:t>for more information regarding the Canadian P.Geo admissions requirements, 	see the Geoscientists Canada website containing the CGSC 	recommendations: </a:t>
            </a:r>
          </a:p>
          <a:p>
            <a:pPr marL="0" indent="0" eaLnBrk="1" fontAlgn="auto" hangingPunct="1">
              <a:spcAft>
                <a:spcPts val="0"/>
              </a:spcAft>
              <a:buFont typeface="Arial" panose="020B0604020202020204" pitchFamily="34" charset="0"/>
              <a:buNone/>
              <a:defRPr/>
            </a:pPr>
            <a:r>
              <a:rPr lang="en-US" altLang="en-US" sz="1600" i="1" u="sng" dirty="0">
                <a:solidFill>
                  <a:srgbClr val="0563C1"/>
                </a:solidFill>
                <a:hlinkClick r:id="rId2"/>
              </a:rPr>
              <a:t>https://geoscientistscanada.ca/wp content/uploads/2019/02/</a:t>
            </a:r>
            <a:r>
              <a:rPr lang="en-US" altLang="en-US" sz="1600" i="1" u="sng" dirty="0">
                <a:solidFill>
                  <a:srgbClr val="0070C0"/>
                </a:solidFill>
                <a:hlinkClick r:id="rId2"/>
              </a:rPr>
              <a:t>GC-Knowledge-Requ.BKLT-.REV-.EN-.web-.final-.pdf</a:t>
            </a:r>
            <a:r>
              <a:rPr lang="en-US" altLang="en-US" sz="1600" i="1" u="sng" dirty="0">
                <a:solidFill>
                  <a:srgbClr val="0070C0"/>
                </a:solidFill>
              </a:rPr>
              <a:t> </a:t>
            </a:r>
          </a:p>
          <a:p>
            <a:pPr eaLnBrk="1" fontAlgn="auto" hangingPunct="1">
              <a:spcAft>
                <a:spcPts val="0"/>
              </a:spcAft>
              <a:buFontTx/>
              <a:buNone/>
              <a:defRPr/>
            </a:pPr>
            <a:r>
              <a:rPr lang="en-US" altLang="en-US" sz="2000" dirty="0"/>
              <a:t>		</a:t>
            </a:r>
            <a:r>
              <a:rPr lang="en-US" altLang="en-US" sz="2000" b="1" dirty="0"/>
              <a:t>or the APGNS website containing province-specific information:</a:t>
            </a:r>
          </a:p>
          <a:p>
            <a:pPr eaLnBrk="1" fontAlgn="auto" hangingPunct="1">
              <a:spcAft>
                <a:spcPts val="0"/>
              </a:spcAft>
              <a:buFontTx/>
              <a:buNone/>
              <a:defRPr/>
            </a:pPr>
            <a:r>
              <a:rPr lang="en-US" altLang="en-US" sz="1600" i="1" u="sng" dirty="0">
                <a:solidFill>
                  <a:srgbClr val="0070C0"/>
                </a:solidFill>
                <a:hlinkClick r:id="rId3"/>
              </a:rPr>
              <a:t>http://www.geoscientistsns.ca/</a:t>
            </a:r>
            <a:r>
              <a:rPr lang="en-US" altLang="en-US" sz="1600" i="1" u="sng" dirty="0">
                <a:solidFill>
                  <a:srgbClr val="0070C0"/>
                </a:solidFill>
              </a:rPr>
              <a:t> </a:t>
            </a:r>
            <a:endParaRPr lang="en-CA" altLang="en-US" sz="1600" dirty="0">
              <a:solidFill>
                <a:srgbClr val="0070C0"/>
              </a:solidFill>
            </a:endParaRPr>
          </a:p>
          <a:p>
            <a:pPr eaLnBrk="1" fontAlgn="auto" hangingPunct="1">
              <a:spcAft>
                <a:spcPts val="0"/>
              </a:spcAft>
              <a:defRPr/>
            </a:pPr>
            <a:r>
              <a:rPr lang="en-CA" altLang="en-US" sz="2000" b="1" dirty="0"/>
              <a:t>for more information about the Nova Scotia Geoscience Act, see the NS 	government website at:</a:t>
            </a:r>
          </a:p>
          <a:p>
            <a:pPr marL="0" indent="0" eaLnBrk="1" fontAlgn="auto" hangingPunct="1">
              <a:spcAft>
                <a:spcPts val="0"/>
              </a:spcAft>
              <a:buFont typeface="Arial" panose="020B0604020202020204" pitchFamily="34" charset="0"/>
              <a:buNone/>
              <a:defRPr/>
            </a:pPr>
            <a:r>
              <a:rPr lang="en-US" altLang="en-US" sz="1600" i="1" u="sng" dirty="0">
                <a:solidFill>
                  <a:srgbClr val="0070C0"/>
                </a:solidFill>
                <a:hlinkClick r:id="rId4"/>
              </a:rPr>
              <a:t>https://nslegislature.ca/sites/default/files/legc/statutes/geosprof.htm</a:t>
            </a:r>
            <a:r>
              <a:rPr lang="en-US" altLang="en-US" sz="1600" i="1" u="sng" dirty="0">
                <a:solidFill>
                  <a:srgbClr val="0070C0"/>
                </a:solidFill>
              </a:rPr>
              <a:t> </a:t>
            </a:r>
            <a:endParaRPr lang="en-US" altLang="en-US" sz="1600" dirty="0">
              <a:solidFill>
                <a:srgbClr val="A50021"/>
              </a:solidFill>
            </a:endParaRPr>
          </a:p>
        </p:txBody>
      </p:sp>
      <p:pic>
        <p:nvPicPr>
          <p:cNvPr id="37891" name="Picture 1">
            <a:extLst>
              <a:ext uri="{FF2B5EF4-FFF2-40B4-BE49-F238E27FC236}">
                <a16:creationId xmlns:a16="http://schemas.microsoft.com/office/drawing/2014/main" id="{A7E59D35-AAB8-2944-B434-59A9B998A8BD}"/>
              </a:ext>
            </a:extLst>
          </p:cNvPr>
          <p:cNvPicPr>
            <a:picLocks noChangeAspect="1"/>
          </p:cNvPicPr>
          <p:nvPr/>
        </p:nvPicPr>
        <p:blipFill>
          <a:blip r:embed="rId5">
            <a:extLst>
              <a:ext uri="{28A0092B-C50C-407E-A947-70E740481C1C}">
                <a14:useLocalDpi xmlns:a14="http://schemas.microsoft.com/office/drawing/2010/main" val="0"/>
              </a:ext>
            </a:extLst>
          </a:blip>
          <a:srcRect l="2383" t="36436" r="65501" b="14732"/>
          <a:stretch>
            <a:fillRect/>
          </a:stretch>
        </p:blipFill>
        <p:spPr bwMode="auto">
          <a:xfrm>
            <a:off x="458788" y="3894138"/>
            <a:ext cx="2687637" cy="16668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2" name="Picture 6">
            <a:extLst>
              <a:ext uri="{FF2B5EF4-FFF2-40B4-BE49-F238E27FC236}">
                <a16:creationId xmlns:a16="http://schemas.microsoft.com/office/drawing/2014/main" id="{0A7FFE17-B8B8-F141-865B-BC92E7BA32E6}"/>
              </a:ext>
            </a:extLst>
          </p:cNvPr>
          <p:cNvPicPr>
            <a:picLocks noChangeAspect="1"/>
          </p:cNvPicPr>
          <p:nvPr/>
        </p:nvPicPr>
        <p:blipFill>
          <a:blip r:embed="rId5">
            <a:extLst>
              <a:ext uri="{28A0092B-C50C-407E-A947-70E740481C1C}">
                <a14:useLocalDpi xmlns:a14="http://schemas.microsoft.com/office/drawing/2010/main" val="0"/>
              </a:ext>
            </a:extLst>
          </a:blip>
          <a:srcRect l="66484" t="36436" r="2380" b="14732"/>
          <a:stretch>
            <a:fillRect/>
          </a:stretch>
        </p:blipFill>
        <p:spPr bwMode="auto">
          <a:xfrm>
            <a:off x="5997575" y="3890963"/>
            <a:ext cx="2614613" cy="16732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7">
            <a:extLst>
              <a:ext uri="{FF2B5EF4-FFF2-40B4-BE49-F238E27FC236}">
                <a16:creationId xmlns:a16="http://schemas.microsoft.com/office/drawing/2014/main" id="{59A5C827-15CC-F847-B678-24BB4A1B2BFD}"/>
              </a:ext>
            </a:extLst>
          </p:cNvPr>
          <p:cNvPicPr>
            <a:picLocks noChangeAspect="1"/>
          </p:cNvPicPr>
          <p:nvPr/>
        </p:nvPicPr>
        <p:blipFill>
          <a:blip r:embed="rId5">
            <a:extLst>
              <a:ext uri="{28A0092B-C50C-407E-A947-70E740481C1C}">
                <a14:useLocalDpi xmlns:a14="http://schemas.microsoft.com/office/drawing/2010/main" val="0"/>
              </a:ext>
            </a:extLst>
          </a:blip>
          <a:srcRect l="35478" t="36436" r="34624" b="14732"/>
          <a:stretch>
            <a:fillRect/>
          </a:stretch>
        </p:blipFill>
        <p:spPr bwMode="auto">
          <a:xfrm>
            <a:off x="3325813" y="3897313"/>
            <a:ext cx="2492375" cy="16621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700997A-8651-544C-8F1B-462862FCA45E}"/>
              </a:ext>
            </a:extLst>
          </p:cNvPr>
          <p:cNvSpPr>
            <a:spLocks noGrp="1" noChangeArrowheads="1"/>
          </p:cNvSpPr>
          <p:nvPr>
            <p:ph type="title"/>
          </p:nvPr>
        </p:nvSpPr>
        <p:spPr>
          <a:xfrm>
            <a:off x="0" y="6350"/>
            <a:ext cx="9144000" cy="635000"/>
          </a:xfrm>
        </p:spPr>
        <p:txBody>
          <a:bodyPr rtlCol="0">
            <a:normAutofit/>
          </a:bodyPr>
          <a:lstStyle/>
          <a:p>
            <a:pPr algn="ctr" eaLnBrk="1" fontAlgn="auto" hangingPunct="1">
              <a:spcAft>
                <a:spcPts val="0"/>
              </a:spcAft>
              <a:defRPr/>
            </a:pPr>
            <a:r>
              <a:rPr lang="en-US" altLang="en-US" b="1" dirty="0">
                <a:latin typeface="+mn-lt"/>
              </a:rPr>
              <a:t>Questions ?</a:t>
            </a:r>
          </a:p>
        </p:txBody>
      </p:sp>
      <p:sp>
        <p:nvSpPr>
          <p:cNvPr id="26626" name="Rectangle 3">
            <a:extLst>
              <a:ext uri="{FF2B5EF4-FFF2-40B4-BE49-F238E27FC236}">
                <a16:creationId xmlns:a16="http://schemas.microsoft.com/office/drawing/2014/main" id="{02B7ADF6-9284-964B-834C-C9BD6968D97B}"/>
              </a:ext>
            </a:extLst>
          </p:cNvPr>
          <p:cNvSpPr>
            <a:spLocks noGrp="1" noChangeArrowheads="1"/>
          </p:cNvSpPr>
          <p:nvPr>
            <p:ph idx="1"/>
          </p:nvPr>
        </p:nvSpPr>
        <p:spPr>
          <a:xfrm>
            <a:off x="179388" y="641350"/>
            <a:ext cx="8785225" cy="4889500"/>
          </a:xfrm>
        </p:spPr>
        <p:txBody>
          <a:bodyPr rtlCol="0">
            <a:noAutofit/>
          </a:bodyPr>
          <a:lstStyle/>
          <a:p>
            <a:pPr eaLnBrk="1" fontAlgn="auto" hangingPunct="1">
              <a:spcAft>
                <a:spcPts val="0"/>
              </a:spcAft>
              <a:defRPr/>
            </a:pPr>
            <a:r>
              <a:rPr lang="en-US" altLang="en-US" sz="2000" b="1" dirty="0"/>
              <a:t>if you have any additional questions about this presentation, please contact:</a:t>
            </a:r>
          </a:p>
          <a:p>
            <a:pPr eaLnBrk="1" fontAlgn="auto" hangingPunct="1">
              <a:spcAft>
                <a:spcPts val="0"/>
              </a:spcAft>
              <a:buFontTx/>
              <a:buNone/>
              <a:defRPr/>
            </a:pPr>
            <a:r>
              <a:rPr lang="en-US" altLang="en-US" sz="1600" dirty="0"/>
              <a:t>	Dr. Cliff Stanley, P.Geo. – </a:t>
            </a:r>
            <a:r>
              <a:rPr lang="en-US" altLang="en-US" sz="1600" i="1" dirty="0"/>
              <a:t>NS CGSC member, member of the APGNS Admissions Board</a:t>
            </a:r>
            <a:endParaRPr lang="en-US" altLang="en-US" sz="1600" dirty="0"/>
          </a:p>
          <a:p>
            <a:pPr lvl="1" eaLnBrk="1" fontAlgn="auto" hangingPunct="1">
              <a:spcAft>
                <a:spcPts val="0"/>
              </a:spcAft>
              <a:defRPr/>
            </a:pPr>
            <a:r>
              <a:rPr lang="en-US" altLang="en-US" sz="1600" i="1" dirty="0"/>
              <a:t>HSH 335, 585-1344, </a:t>
            </a:r>
            <a:r>
              <a:rPr lang="en-US" altLang="en-US" sz="1600" i="1" u="sng" dirty="0">
                <a:solidFill>
                  <a:schemeClr val="accent1"/>
                </a:solidFill>
                <a:hlinkClick r:id="rId2"/>
              </a:rPr>
              <a:t>cliff.stanley@acadiau.ca</a:t>
            </a:r>
            <a:r>
              <a:rPr lang="en-US" altLang="en-US" sz="1600" i="1" u="sng" dirty="0">
                <a:solidFill>
                  <a:schemeClr val="accent1"/>
                </a:solidFill>
              </a:rPr>
              <a:t> </a:t>
            </a:r>
          </a:p>
          <a:p>
            <a:pPr eaLnBrk="1" fontAlgn="auto" hangingPunct="1">
              <a:spcAft>
                <a:spcPts val="0"/>
              </a:spcAft>
              <a:buFontTx/>
              <a:buNone/>
              <a:defRPr/>
            </a:pPr>
            <a:r>
              <a:rPr lang="en-US" altLang="en-US" sz="1600" dirty="0"/>
              <a:t>	Dr. Rob Raeside – GEOL Advisor</a:t>
            </a:r>
          </a:p>
          <a:p>
            <a:pPr lvl="1" eaLnBrk="1" fontAlgn="auto" hangingPunct="1">
              <a:spcAft>
                <a:spcPts val="0"/>
              </a:spcAft>
              <a:defRPr/>
            </a:pPr>
            <a:r>
              <a:rPr lang="en-US" altLang="en-US" sz="1600" i="1" dirty="0"/>
              <a:t>HSH 329.1, 585-1323, </a:t>
            </a:r>
            <a:r>
              <a:rPr lang="en-US" altLang="en-US" sz="1600" i="1" u="sng" dirty="0">
                <a:solidFill>
                  <a:srgbClr val="C00000"/>
                </a:solidFill>
                <a:hlinkClick r:id="rId3"/>
              </a:rPr>
              <a:t>rob.raeside@acadiau.ca</a:t>
            </a:r>
            <a:r>
              <a:rPr lang="en-US" altLang="en-US" sz="1600" i="1" u="sng" dirty="0">
                <a:solidFill>
                  <a:srgbClr val="C00000"/>
                </a:solidFill>
              </a:rPr>
              <a:t> </a:t>
            </a:r>
          </a:p>
          <a:p>
            <a:pPr eaLnBrk="1" fontAlgn="auto" hangingPunct="1">
              <a:spcAft>
                <a:spcPts val="0"/>
              </a:spcAft>
              <a:buFontTx/>
              <a:buNone/>
              <a:defRPr/>
            </a:pPr>
            <a:r>
              <a:rPr lang="en-US" altLang="en-US" sz="1600" dirty="0"/>
              <a:t>	Dr. Nelson O’Driscoll – ENGO Advisor</a:t>
            </a:r>
          </a:p>
          <a:p>
            <a:pPr lvl="1" eaLnBrk="1" fontAlgn="auto" hangingPunct="1">
              <a:spcAft>
                <a:spcPts val="0"/>
              </a:spcAft>
              <a:defRPr/>
            </a:pPr>
            <a:r>
              <a:rPr lang="en-US" altLang="en-US" sz="1600" i="1" dirty="0"/>
              <a:t>KCIC LL 55, 585-1679, </a:t>
            </a:r>
            <a:r>
              <a:rPr lang="en-US" altLang="en-US" sz="1600" i="1" u="sng" dirty="0">
                <a:solidFill>
                  <a:srgbClr val="C00000"/>
                </a:solidFill>
                <a:hlinkClick r:id="rId4"/>
              </a:rPr>
              <a:t>nelson.odriscoll@acadiau.ca</a:t>
            </a:r>
            <a:r>
              <a:rPr lang="en-US" altLang="en-US" sz="1600" i="1" u="sng" dirty="0">
                <a:solidFill>
                  <a:srgbClr val="C00000"/>
                </a:solidFill>
              </a:rPr>
              <a:t> </a:t>
            </a:r>
          </a:p>
          <a:p>
            <a:pPr eaLnBrk="1" fontAlgn="auto" hangingPunct="1">
              <a:spcAft>
                <a:spcPts val="0"/>
              </a:spcAft>
              <a:defRPr/>
            </a:pPr>
            <a:r>
              <a:rPr lang="en-US" altLang="en-US" sz="2000" b="1" dirty="0"/>
              <a:t>if you have any questions about registration, 						the registration process, eligibility, </a:t>
            </a:r>
            <a:r>
              <a:rPr lang="en-US" altLang="en-US" sz="2000" b="1" i="1" dirty="0"/>
              <a:t>etc</a:t>
            </a:r>
            <a:r>
              <a:rPr lang="en-US" altLang="en-US" sz="2000" b="1" dirty="0"/>
              <a:t>. 							please contact:</a:t>
            </a:r>
          </a:p>
          <a:p>
            <a:pPr eaLnBrk="1" fontAlgn="auto" hangingPunct="1">
              <a:spcAft>
                <a:spcPts val="0"/>
              </a:spcAft>
              <a:buFont typeface="Arial" panose="020B0604020202020204" pitchFamily="34" charset="0"/>
              <a:buNone/>
              <a:defRPr/>
            </a:pPr>
            <a:r>
              <a:rPr lang="en-US" altLang="en-US" sz="1600" dirty="0"/>
              <a:t>	David Carter – APGNS Registrar</a:t>
            </a:r>
          </a:p>
          <a:p>
            <a:pPr lvl="1" eaLnBrk="1" fontAlgn="auto" hangingPunct="1">
              <a:spcAft>
                <a:spcPts val="0"/>
              </a:spcAft>
              <a:defRPr/>
            </a:pPr>
            <a:r>
              <a:rPr lang="en-US" altLang="en-US" sz="1600" i="1" dirty="0"/>
              <a:t>902-229-1315, </a:t>
            </a:r>
            <a:r>
              <a:rPr lang="en-US" altLang="en-US" sz="1600" i="1" u="sng" dirty="0">
                <a:solidFill>
                  <a:srgbClr val="C00000"/>
                </a:solidFill>
                <a:hlinkClick r:id="rId5"/>
              </a:rPr>
              <a:t>registrar@geoscientistsns.ca</a:t>
            </a:r>
            <a:r>
              <a:rPr lang="en-US" altLang="en-US" sz="1600" i="1" u="sng" dirty="0">
                <a:solidFill>
                  <a:srgbClr val="C00000"/>
                </a:solidFill>
              </a:rPr>
              <a:t> </a:t>
            </a:r>
          </a:p>
          <a:p>
            <a:pPr marL="0" indent="0" eaLnBrk="1" fontAlgn="auto" hangingPunct="1">
              <a:spcAft>
                <a:spcPts val="0"/>
              </a:spcAft>
              <a:buFont typeface="Arial" panose="020B0604020202020204" pitchFamily="34" charset="0"/>
              <a:buNone/>
              <a:defRPr/>
            </a:pPr>
            <a:endParaRPr lang="en-US" altLang="en-US" sz="1900" i="1" u="sng" dirty="0">
              <a:solidFill>
                <a:srgbClr val="C00000"/>
              </a:solidFill>
            </a:endParaRPr>
          </a:p>
          <a:p>
            <a:pPr marL="0" indent="0" algn="ctr" eaLnBrk="1" fontAlgn="auto" hangingPunct="1">
              <a:spcAft>
                <a:spcPts val="0"/>
              </a:spcAft>
              <a:buFont typeface="Arial" panose="020B0604020202020204" pitchFamily="34" charset="0"/>
              <a:buNone/>
              <a:defRPr/>
            </a:pPr>
            <a:r>
              <a:rPr lang="en-US" altLang="en-US" sz="3200" b="1" i="1" u="sng" dirty="0">
                <a:solidFill>
                  <a:srgbClr val="7030A0"/>
                </a:solidFill>
              </a:rPr>
              <a:t>Thank You !</a:t>
            </a:r>
          </a:p>
        </p:txBody>
      </p:sp>
      <p:pic>
        <p:nvPicPr>
          <p:cNvPr id="38915" name="Picture 1">
            <a:extLst>
              <a:ext uri="{FF2B5EF4-FFF2-40B4-BE49-F238E27FC236}">
                <a16:creationId xmlns:a16="http://schemas.microsoft.com/office/drawing/2014/main" id="{00EB5C4F-0DE7-8248-9FF1-9130E478462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1489075"/>
            <a:ext cx="3671888" cy="27527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A07C3B58-DCB9-F042-B307-EF7271B03136}"/>
              </a:ext>
            </a:extLst>
          </p:cNvPr>
          <p:cNvSpPr>
            <a:spLocks noGrp="1" noChangeArrowheads="1"/>
          </p:cNvSpPr>
          <p:nvPr>
            <p:ph type="title"/>
          </p:nvPr>
        </p:nvSpPr>
        <p:spPr>
          <a:xfrm>
            <a:off x="0" y="4763"/>
            <a:ext cx="9144000" cy="508000"/>
          </a:xfrm>
        </p:spPr>
        <p:txBody>
          <a:bodyPr rtlCol="0">
            <a:normAutofit fontScale="90000"/>
          </a:bodyPr>
          <a:lstStyle/>
          <a:p>
            <a:pPr algn="ctr" eaLnBrk="1" fontAlgn="auto" hangingPunct="1">
              <a:spcAft>
                <a:spcPts val="0"/>
              </a:spcAft>
              <a:defRPr/>
            </a:pPr>
            <a:r>
              <a:rPr lang="en-US" altLang="en-US" b="1" dirty="0">
                <a:latin typeface="Calibri" panose="020F0502020204030204" pitchFamily="34" charset="0"/>
                <a:cs typeface="Calibri" panose="020F0502020204030204" pitchFamily="34" charset="0"/>
              </a:rPr>
              <a:t>Introduction</a:t>
            </a:r>
          </a:p>
        </p:txBody>
      </p:sp>
      <p:sp>
        <p:nvSpPr>
          <p:cNvPr id="5122" name="Rectangle 3">
            <a:extLst>
              <a:ext uri="{FF2B5EF4-FFF2-40B4-BE49-F238E27FC236}">
                <a16:creationId xmlns:a16="http://schemas.microsoft.com/office/drawing/2014/main" id="{BE131486-7E1D-B148-87EB-A4D89192BB6B}"/>
              </a:ext>
            </a:extLst>
          </p:cNvPr>
          <p:cNvSpPr>
            <a:spLocks noGrp="1" noChangeArrowheads="1"/>
          </p:cNvSpPr>
          <p:nvPr>
            <p:ph idx="1"/>
          </p:nvPr>
        </p:nvSpPr>
        <p:spPr>
          <a:xfrm>
            <a:off x="179388" y="512763"/>
            <a:ext cx="7488237" cy="4762500"/>
          </a:xfrm>
        </p:spPr>
        <p:txBody>
          <a:bodyPr rtlCol="0">
            <a:normAutofit/>
          </a:bodyPr>
          <a:lstStyle/>
          <a:p>
            <a:pPr eaLnBrk="1" fontAlgn="auto" hangingPunct="1">
              <a:spcAft>
                <a:spcPts val="0"/>
              </a:spcAft>
              <a:defRPr/>
            </a:pPr>
            <a:r>
              <a:rPr lang="en-US" altLang="en-US" sz="2000" dirty="0">
                <a:cs typeface="Calibri" panose="020F0502020204030204" pitchFamily="34" charset="0"/>
              </a:rPr>
              <a:t>where do Acadia GEOL &amp; ENGO students work after they graduate?</a:t>
            </a:r>
          </a:p>
          <a:p>
            <a:pPr lvl="1" eaLnBrk="1" fontAlgn="auto" hangingPunct="1">
              <a:spcAft>
                <a:spcPts val="0"/>
              </a:spcAft>
              <a:defRPr/>
            </a:pPr>
            <a:r>
              <a:rPr lang="en-US" altLang="en-US" sz="1667" dirty="0">
                <a:cs typeface="Calibri" panose="020F0502020204030204" pitchFamily="34" charset="0"/>
              </a:rPr>
              <a:t>Exploration &amp; Mining</a:t>
            </a:r>
          </a:p>
          <a:p>
            <a:pPr lvl="1" eaLnBrk="1" fontAlgn="auto" hangingPunct="1">
              <a:spcAft>
                <a:spcPts val="0"/>
              </a:spcAft>
              <a:defRPr/>
            </a:pPr>
            <a:r>
              <a:rPr lang="en-US" altLang="en-US" sz="1667" dirty="0">
                <a:cs typeface="Calibri" panose="020F0502020204030204" pitchFamily="34" charset="0"/>
              </a:rPr>
              <a:t>Exploration &amp; Petroleum</a:t>
            </a:r>
          </a:p>
          <a:p>
            <a:pPr lvl="1" eaLnBrk="1" fontAlgn="auto" hangingPunct="1">
              <a:spcAft>
                <a:spcPts val="0"/>
              </a:spcAft>
              <a:defRPr/>
            </a:pPr>
            <a:r>
              <a:rPr lang="en-US" altLang="en-US" sz="1667" dirty="0">
                <a:cs typeface="Calibri" panose="020F0502020204030204" pitchFamily="34" charset="0"/>
              </a:rPr>
              <a:t>Environmental</a:t>
            </a:r>
          </a:p>
          <a:p>
            <a:pPr lvl="1" eaLnBrk="1" fontAlgn="auto" hangingPunct="1">
              <a:spcAft>
                <a:spcPts val="0"/>
              </a:spcAft>
              <a:defRPr/>
            </a:pPr>
            <a:r>
              <a:rPr lang="en-US" altLang="en-US" sz="1667" dirty="0">
                <a:cs typeface="Calibri" panose="020F0502020204030204" pitchFamily="34" charset="0"/>
              </a:rPr>
              <a:t>Government</a:t>
            </a:r>
          </a:p>
          <a:p>
            <a:pPr lvl="1" eaLnBrk="1" fontAlgn="auto" hangingPunct="1">
              <a:spcAft>
                <a:spcPts val="0"/>
              </a:spcAft>
              <a:defRPr/>
            </a:pPr>
            <a:r>
              <a:rPr lang="en-US" altLang="en-US" sz="1667" dirty="0">
                <a:cs typeface="Calibri" panose="020F0502020204030204" pitchFamily="34" charset="0"/>
              </a:rPr>
              <a:t>Academic</a:t>
            </a:r>
          </a:p>
          <a:p>
            <a:pPr eaLnBrk="1" fontAlgn="auto" hangingPunct="1">
              <a:spcAft>
                <a:spcPts val="0"/>
              </a:spcAft>
              <a:defRPr/>
            </a:pPr>
            <a:r>
              <a:rPr lang="en-US" altLang="en-US" sz="2000" dirty="0">
                <a:cs typeface="Calibri" panose="020F0502020204030204" pitchFamily="34" charset="0"/>
              </a:rPr>
              <a:t>if you intend to work independently in these fields, 		regulations require that you become a 			‘</a:t>
            </a:r>
            <a:r>
              <a:rPr lang="en-US" altLang="en-US" sz="2000" b="1" i="1" dirty="0">
                <a:cs typeface="Calibri" panose="020F0502020204030204" pitchFamily="34" charset="0"/>
              </a:rPr>
              <a:t>Professional Geoscientist</a:t>
            </a:r>
            <a:r>
              <a:rPr lang="en-US" altLang="en-US" sz="2000" dirty="0">
                <a:cs typeface="Calibri" panose="020F0502020204030204" pitchFamily="34" charset="0"/>
              </a:rPr>
              <a:t>’</a:t>
            </a:r>
          </a:p>
          <a:p>
            <a:pPr eaLnBrk="1" fontAlgn="auto" hangingPunct="1">
              <a:spcAft>
                <a:spcPts val="0"/>
              </a:spcAft>
              <a:defRPr/>
            </a:pPr>
            <a:r>
              <a:rPr lang="en-US" altLang="en-US" sz="2000" dirty="0">
                <a:cs typeface="Calibri" panose="020F0502020204030204" pitchFamily="34" charset="0"/>
              </a:rPr>
              <a:t>this allows you to:</a:t>
            </a:r>
          </a:p>
          <a:p>
            <a:pPr lvl="1" eaLnBrk="1" fontAlgn="auto" hangingPunct="1">
              <a:spcAft>
                <a:spcPts val="0"/>
              </a:spcAft>
              <a:defRPr/>
            </a:pPr>
            <a:r>
              <a:rPr lang="en-US" altLang="en-US" sz="1667" dirty="0">
                <a:cs typeface="Calibri" panose="020F0502020204030204" pitchFamily="34" charset="0"/>
              </a:rPr>
              <a:t>practice independently</a:t>
            </a:r>
          </a:p>
          <a:p>
            <a:pPr lvl="1" eaLnBrk="1" fontAlgn="auto" hangingPunct="1">
              <a:spcAft>
                <a:spcPts val="0"/>
              </a:spcAft>
              <a:defRPr/>
            </a:pPr>
            <a:r>
              <a:rPr lang="en-US" altLang="en-US" sz="1667" dirty="0">
                <a:cs typeface="Calibri" panose="020F0502020204030204" pitchFamily="34" charset="0"/>
              </a:rPr>
              <a:t>undertake certain, special geoscience tasks (</a:t>
            </a:r>
            <a:r>
              <a:rPr lang="en-US" altLang="en-US" sz="1667" i="1" dirty="0">
                <a:cs typeface="Calibri" panose="020F0502020204030204" pitchFamily="34" charset="0"/>
              </a:rPr>
              <a:t>see below</a:t>
            </a:r>
            <a:r>
              <a:rPr lang="en-US" altLang="en-US" sz="1667" dirty="0">
                <a:cs typeface="Calibri" panose="020F0502020204030204" pitchFamily="34" charset="0"/>
              </a:rPr>
              <a:t>)</a:t>
            </a:r>
          </a:p>
        </p:txBody>
      </p:sp>
      <p:pic>
        <p:nvPicPr>
          <p:cNvPr id="16387" name="Picture 1">
            <a:extLst>
              <a:ext uri="{FF2B5EF4-FFF2-40B4-BE49-F238E27FC236}">
                <a16:creationId xmlns:a16="http://schemas.microsoft.com/office/drawing/2014/main" id="{4A56EFC1-1F2D-D54F-B3EB-5ADDFEA31E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95363"/>
            <a:ext cx="3097213" cy="45751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1F8970E2-87A0-114A-B601-B1E4A275D55A}"/>
              </a:ext>
            </a:extLst>
          </p:cNvPr>
          <p:cNvSpPr>
            <a:spLocks noGrp="1" noChangeArrowheads="1"/>
          </p:cNvSpPr>
          <p:nvPr>
            <p:ph type="title"/>
          </p:nvPr>
        </p:nvSpPr>
        <p:spPr>
          <a:xfrm>
            <a:off x="0" y="4763"/>
            <a:ext cx="9144000" cy="508000"/>
          </a:xfrm>
        </p:spPr>
        <p:txBody>
          <a:bodyPr rtlCol="0">
            <a:normAutofit fontScale="90000"/>
          </a:bodyPr>
          <a:lstStyle/>
          <a:p>
            <a:pPr algn="ctr" eaLnBrk="1" fontAlgn="auto" hangingPunct="1">
              <a:spcAft>
                <a:spcPts val="0"/>
              </a:spcAft>
              <a:defRPr/>
            </a:pPr>
            <a:r>
              <a:rPr lang="en-US" altLang="en-US" b="1" dirty="0">
                <a:latin typeface="Calibri" panose="020F0502020204030204" pitchFamily="34" charset="0"/>
                <a:cs typeface="Calibri" panose="020F0502020204030204" pitchFamily="34" charset="0"/>
              </a:rPr>
              <a:t>Introduction</a:t>
            </a:r>
          </a:p>
        </p:txBody>
      </p:sp>
      <p:sp>
        <p:nvSpPr>
          <p:cNvPr id="17410" name="Rectangle 3">
            <a:extLst>
              <a:ext uri="{FF2B5EF4-FFF2-40B4-BE49-F238E27FC236}">
                <a16:creationId xmlns:a16="http://schemas.microsoft.com/office/drawing/2014/main" id="{9FB89409-711E-B54B-ADEB-F30DDA477EC5}"/>
              </a:ext>
            </a:extLst>
          </p:cNvPr>
          <p:cNvSpPr>
            <a:spLocks noGrp="1" noChangeArrowheads="1"/>
          </p:cNvSpPr>
          <p:nvPr>
            <p:ph idx="1"/>
          </p:nvPr>
        </p:nvSpPr>
        <p:spPr>
          <a:xfrm>
            <a:off x="179388" y="512763"/>
            <a:ext cx="8785225" cy="4762500"/>
          </a:xfrm>
        </p:spPr>
        <p:txBody>
          <a:bodyPr/>
          <a:lstStyle/>
          <a:p>
            <a:pPr eaLnBrk="1" hangingPunct="1"/>
            <a:r>
              <a:rPr lang="en-US" altLang="en-US" sz="2000" dirty="0">
                <a:cs typeface="Calibri" panose="020F0502020204030204" pitchFamily="34" charset="0"/>
              </a:rPr>
              <a:t>If you aren’t a professional geoscientist, there will be restrictions to practice in 	your field of expertise</a:t>
            </a:r>
          </a:p>
          <a:p>
            <a:pPr eaLnBrk="1" hangingPunct="1"/>
            <a:r>
              <a:rPr lang="en-US" altLang="en-US" sz="2000" dirty="0">
                <a:cs typeface="Calibri" panose="020F0502020204030204" pitchFamily="34" charset="0"/>
              </a:rPr>
              <a:t>Your field of expertise is determined by the university courses you have passed, 	and the type of geoscience experience you have</a:t>
            </a:r>
          </a:p>
          <a:p>
            <a:pPr eaLnBrk="1" hangingPunct="1"/>
            <a:r>
              <a:rPr lang="en-US" altLang="en-US" sz="2000" dirty="0">
                <a:cs typeface="Calibri" panose="020F0502020204030204" pitchFamily="34" charset="0"/>
              </a:rPr>
              <a:t>thus, at Acadia, you must take the ‘right courses’ to allow you to work in your 	desired field </a:t>
            </a:r>
          </a:p>
          <a:p>
            <a:pPr eaLnBrk="1" hangingPunct="1"/>
            <a:r>
              <a:rPr lang="en-US" altLang="en-US" sz="2000" dirty="0">
                <a:cs typeface="Calibri" panose="020F0502020204030204" pitchFamily="34" charset="0"/>
              </a:rPr>
              <a:t>obviously, you need to make the proper course selections early in your academic 	career, so you have the pre-requisites that you need to take the courses you 	want to take</a:t>
            </a:r>
          </a:p>
          <a:p>
            <a:pPr eaLnBrk="1" hangingPunct="1"/>
            <a:r>
              <a:rPr lang="en-US" altLang="en-US" sz="2000" dirty="0">
                <a:cs typeface="Calibri" panose="020F0502020204030204" pitchFamily="34" charset="0"/>
              </a:rPr>
              <a:t>Drs. Raeside and O’Driscoll are aware of this, and will help to guide you though 	this process when they advise you on course selections each year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EEF70065-BDF1-C249-955E-721487E36340}"/>
              </a:ext>
            </a:extLst>
          </p:cNvPr>
          <p:cNvSpPr>
            <a:spLocks noGrp="1" noChangeArrowheads="1"/>
          </p:cNvSpPr>
          <p:nvPr>
            <p:ph type="title"/>
          </p:nvPr>
        </p:nvSpPr>
        <p:spPr>
          <a:xfrm>
            <a:off x="0" y="0"/>
            <a:ext cx="9144000" cy="569913"/>
          </a:xfrm>
        </p:spPr>
        <p:txBody>
          <a:bodyPr/>
          <a:lstStyle/>
          <a:p>
            <a:pPr algn="ctr" eaLnBrk="1" hangingPunct="1"/>
            <a:r>
              <a:rPr lang="en-US" altLang="en-US" b="1" dirty="0">
                <a:latin typeface="Calibri" panose="020F0502020204030204" pitchFamily="34" charset="0"/>
                <a:cs typeface="Calibri" panose="020F0502020204030204" pitchFamily="34" charset="0"/>
              </a:rPr>
              <a:t>Professional Geoscientists in Nova Scotia</a:t>
            </a:r>
          </a:p>
        </p:txBody>
      </p:sp>
      <p:sp>
        <p:nvSpPr>
          <p:cNvPr id="18434" name="Rectangle 3">
            <a:extLst>
              <a:ext uri="{FF2B5EF4-FFF2-40B4-BE49-F238E27FC236}">
                <a16:creationId xmlns:a16="http://schemas.microsoft.com/office/drawing/2014/main" id="{AE08DDBB-3701-BA47-9019-FB996E88349F}"/>
              </a:ext>
            </a:extLst>
          </p:cNvPr>
          <p:cNvSpPr>
            <a:spLocks noGrp="1" noChangeArrowheads="1"/>
          </p:cNvSpPr>
          <p:nvPr>
            <p:ph idx="1"/>
          </p:nvPr>
        </p:nvSpPr>
        <p:spPr>
          <a:xfrm>
            <a:off x="179388" y="569913"/>
            <a:ext cx="8785225" cy="4000500"/>
          </a:xfrm>
        </p:spPr>
        <p:txBody>
          <a:bodyPr/>
          <a:lstStyle/>
          <a:p>
            <a:pPr eaLnBrk="1" hangingPunct="1"/>
            <a:r>
              <a:rPr lang="en-US" altLang="en-US" sz="2000" dirty="0">
                <a:cs typeface="Calibri" panose="020F0502020204030204" pitchFamily="34" charset="0"/>
              </a:rPr>
              <a:t>You must be a </a:t>
            </a:r>
            <a:r>
              <a:rPr lang="en-US" altLang="en-US" sz="2000" b="1" i="1" dirty="0">
                <a:solidFill>
                  <a:schemeClr val="accent2"/>
                </a:solidFill>
                <a:cs typeface="Calibri" panose="020F0502020204030204" pitchFamily="34" charset="0"/>
              </a:rPr>
              <a:t>Professional Geoscientist (P.Geo.)</a:t>
            </a:r>
            <a:r>
              <a:rPr lang="en-US" altLang="en-US" sz="2000" dirty="0">
                <a:cs typeface="Calibri" panose="020F0502020204030204" pitchFamily="34" charset="0"/>
              </a:rPr>
              <a:t> to </a:t>
            </a:r>
            <a:r>
              <a:rPr lang="en-US" altLang="en-US" sz="2000" b="1" i="1" dirty="0">
                <a:solidFill>
                  <a:srgbClr val="A50021"/>
                </a:solidFill>
                <a:cs typeface="Calibri" panose="020F0502020204030204" pitchFamily="34" charset="0"/>
              </a:rPr>
              <a:t>“practice geoscience”</a:t>
            </a:r>
            <a:r>
              <a:rPr lang="en-US" altLang="en-US" sz="2000" dirty="0">
                <a:cs typeface="Calibri" panose="020F0502020204030204" pitchFamily="34" charset="0"/>
              </a:rPr>
              <a:t> in:</a:t>
            </a:r>
          </a:p>
          <a:p>
            <a:pPr lvl="1" eaLnBrk="1" hangingPunct="1"/>
            <a:r>
              <a:rPr lang="en-US" altLang="en-US" sz="2000" i="1" dirty="0">
                <a:cs typeface="Calibri" panose="020F0502020204030204" pitchFamily="34" charset="0"/>
              </a:rPr>
              <a:t>Nova Scotia</a:t>
            </a:r>
          </a:p>
          <a:p>
            <a:pPr lvl="1" eaLnBrk="1" hangingPunct="1"/>
            <a:r>
              <a:rPr lang="en-US" altLang="en-US" sz="2000" i="1" dirty="0">
                <a:cs typeface="Calibri" panose="020F0502020204030204" pitchFamily="34" charset="0"/>
              </a:rPr>
              <a:t>all other provinces and territories in Canada</a:t>
            </a:r>
          </a:p>
          <a:p>
            <a:pPr lvl="1" eaLnBrk="1" hangingPunct="1"/>
            <a:r>
              <a:rPr lang="en-US" altLang="en-US" sz="2000" i="1" dirty="0">
                <a:cs typeface="Calibri" panose="020F0502020204030204" pitchFamily="34" charset="0"/>
              </a:rPr>
              <a:t>most of the United States (~35 states)</a:t>
            </a:r>
          </a:p>
          <a:p>
            <a:pPr lvl="1" eaLnBrk="1" hangingPunct="1"/>
            <a:r>
              <a:rPr lang="en-US" altLang="en-US" sz="2000" i="1" dirty="0">
                <a:cs typeface="Calibri" panose="020F0502020204030204" pitchFamily="34" charset="0"/>
              </a:rPr>
              <a:t>other countries (e.g., UK, Australia, NZ, South Africa, Namibia, Ireland, EU)</a:t>
            </a:r>
          </a:p>
        </p:txBody>
      </p:sp>
      <p:pic>
        <p:nvPicPr>
          <p:cNvPr id="18435" name="Picture 4">
            <a:extLst>
              <a:ext uri="{FF2B5EF4-FFF2-40B4-BE49-F238E27FC236}">
                <a16:creationId xmlns:a16="http://schemas.microsoft.com/office/drawing/2014/main" id="{914366F8-CA4B-6A49-AB6E-24F39B5669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52675"/>
            <a:ext cx="7543800" cy="31543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96125B1C-185B-344B-A692-6DC4108CD5C9}"/>
              </a:ext>
            </a:extLst>
          </p:cNvPr>
          <p:cNvSpPr>
            <a:spLocks noGrp="1" noChangeArrowheads="1"/>
          </p:cNvSpPr>
          <p:nvPr>
            <p:ph idx="1"/>
          </p:nvPr>
        </p:nvSpPr>
        <p:spPr>
          <a:xfrm>
            <a:off x="179388" y="569913"/>
            <a:ext cx="8785225" cy="4127500"/>
          </a:xfrm>
        </p:spPr>
        <p:txBody>
          <a:bodyPr rtlCol="0">
            <a:normAutofit/>
          </a:bodyPr>
          <a:lstStyle/>
          <a:p>
            <a:pPr eaLnBrk="1" fontAlgn="auto" hangingPunct="1">
              <a:spcAft>
                <a:spcPts val="0"/>
              </a:spcAft>
              <a:defRPr/>
            </a:pPr>
            <a:r>
              <a:rPr lang="en-US" altLang="en-US" sz="2000" dirty="0">
                <a:cs typeface="Calibri" panose="020F0502020204030204" pitchFamily="34" charset="0"/>
              </a:rPr>
              <a:t>you must be a P.Geo. to become a ‘</a:t>
            </a:r>
            <a:r>
              <a:rPr lang="en-US" altLang="en-US" sz="2000" b="1" i="1" dirty="0">
                <a:solidFill>
                  <a:srgbClr val="0432FF"/>
                </a:solidFill>
                <a:cs typeface="Calibri" panose="020F0502020204030204" pitchFamily="34" charset="0"/>
              </a:rPr>
              <a:t>qualified person</a:t>
            </a:r>
            <a:r>
              <a:rPr lang="en-US" altLang="en-US" sz="2000" dirty="0">
                <a:cs typeface="Calibri" panose="020F0502020204030204" pitchFamily="34" charset="0"/>
              </a:rPr>
              <a:t>’ and a ‘</a:t>
            </a:r>
            <a:r>
              <a:rPr lang="en-US" altLang="en-US" sz="2000" b="1" i="1" dirty="0">
                <a:solidFill>
                  <a:srgbClr val="0432FF"/>
                </a:solidFill>
                <a:cs typeface="Calibri" panose="020F0502020204030204" pitchFamily="34" charset="0"/>
              </a:rPr>
              <a:t>site professional</a:t>
            </a:r>
            <a:r>
              <a:rPr lang="en-US" altLang="en-US" sz="2000" dirty="0">
                <a:cs typeface="Calibri" panose="020F0502020204030204" pitchFamily="34" charset="0"/>
              </a:rPr>
              <a:t>’ 	(</a:t>
            </a:r>
            <a:r>
              <a:rPr lang="en-US" altLang="en-US" sz="2000" i="1" dirty="0">
                <a:cs typeface="Calibri" panose="020F0502020204030204" pitchFamily="34" charset="0"/>
              </a:rPr>
              <a:t>terms defined in a variety of NS legislative acts involving petroleum and 	mineral exploration, and the environment</a:t>
            </a:r>
            <a:r>
              <a:rPr lang="en-US" altLang="en-US" sz="2000" dirty="0">
                <a:cs typeface="Calibri" panose="020F0502020204030204" pitchFamily="34" charset="0"/>
              </a:rPr>
              <a:t>)</a:t>
            </a:r>
          </a:p>
          <a:p>
            <a:pPr eaLnBrk="1" fontAlgn="auto" hangingPunct="1">
              <a:spcAft>
                <a:spcPts val="0"/>
              </a:spcAft>
              <a:defRPr/>
            </a:pPr>
            <a:r>
              <a:rPr lang="en-US" altLang="en-US" sz="2000" dirty="0">
                <a:cs typeface="Calibri" panose="020F0502020204030204" pitchFamily="34" charset="0"/>
              </a:rPr>
              <a:t>these titles allow you to undertake a variety of tasks</a:t>
            </a:r>
          </a:p>
          <a:p>
            <a:pPr marL="0" indent="0" eaLnBrk="1" fontAlgn="auto" hangingPunct="1">
              <a:spcAft>
                <a:spcPts val="0"/>
              </a:spcAft>
              <a:buFont typeface="Arial" panose="020B0604020202020204" pitchFamily="34" charset="0"/>
              <a:buNone/>
              <a:defRPr/>
            </a:pPr>
            <a:r>
              <a:rPr lang="en-US" altLang="en-US" sz="2000" dirty="0">
                <a:cs typeface="Calibri" panose="020F0502020204030204" pitchFamily="34" charset="0"/>
              </a:rPr>
              <a:t> </a:t>
            </a:r>
            <a:r>
              <a:rPr lang="en-US" altLang="en-US" sz="2000" b="1" i="1" dirty="0">
                <a:cs typeface="Calibri" panose="020F0502020204030204" pitchFamily="34" charset="0"/>
              </a:rPr>
              <a:t>In the petroleum and mining fields, as a </a:t>
            </a:r>
            <a:r>
              <a:rPr lang="en-US" altLang="en-US" sz="2000" b="1" i="1" dirty="0">
                <a:solidFill>
                  <a:srgbClr val="0432FF"/>
                </a:solidFill>
                <a:cs typeface="Calibri" panose="020F0502020204030204" pitchFamily="34" charset="0"/>
              </a:rPr>
              <a:t>qualified person </a:t>
            </a:r>
            <a:r>
              <a:rPr lang="en-US" altLang="en-US" sz="2000" b="1" i="1" dirty="0">
                <a:cs typeface="Calibri" panose="020F0502020204030204" pitchFamily="34" charset="0"/>
              </a:rPr>
              <a:t>you can:</a:t>
            </a:r>
          </a:p>
          <a:p>
            <a:pPr lvl="1" eaLnBrk="1" fontAlgn="auto" hangingPunct="1">
              <a:spcAft>
                <a:spcPts val="0"/>
              </a:spcAft>
              <a:defRPr/>
            </a:pPr>
            <a:r>
              <a:rPr lang="en-US" altLang="en-US" sz="1667" dirty="0">
                <a:cs typeface="Calibri" panose="020F0502020204030204" pitchFamily="34" charset="0"/>
              </a:rPr>
              <a:t>plan and manage exploration programs</a:t>
            </a:r>
          </a:p>
          <a:p>
            <a:pPr lvl="1" eaLnBrk="1" fontAlgn="auto" hangingPunct="1">
              <a:spcAft>
                <a:spcPts val="0"/>
              </a:spcAft>
              <a:defRPr/>
            </a:pPr>
            <a:r>
              <a:rPr lang="en-US" altLang="en-US" sz="1667" dirty="0">
                <a:cs typeface="Calibri" panose="020F0502020204030204" pitchFamily="34" charset="0"/>
              </a:rPr>
              <a:t>write assessment reports, feasibility studies, technical stock exchange exploration &amp; mining 	announcements</a:t>
            </a:r>
          </a:p>
          <a:p>
            <a:pPr marL="0" indent="0" eaLnBrk="1" fontAlgn="auto" hangingPunct="1">
              <a:spcAft>
                <a:spcPts val="0"/>
              </a:spcAft>
              <a:buFont typeface="Arial" panose="020B0604020202020204" pitchFamily="34" charset="0"/>
              <a:buNone/>
              <a:defRPr/>
            </a:pPr>
            <a:r>
              <a:rPr lang="en-US" altLang="en-US" sz="2000" b="1" i="1" dirty="0">
                <a:cs typeface="Calibri" panose="020F0502020204030204" pitchFamily="34" charset="0"/>
              </a:rPr>
              <a:t>In the geo-environmental field, as a </a:t>
            </a:r>
            <a:r>
              <a:rPr lang="en-US" altLang="en-US" sz="2000" b="1" i="1" dirty="0">
                <a:solidFill>
                  <a:srgbClr val="0432FF"/>
                </a:solidFill>
                <a:cs typeface="Calibri" panose="020F0502020204030204" pitchFamily="34" charset="0"/>
              </a:rPr>
              <a:t>site professional </a:t>
            </a:r>
            <a:r>
              <a:rPr lang="en-US" altLang="en-US" sz="2000" b="1" i="1" dirty="0">
                <a:cs typeface="Calibri" panose="020F0502020204030204" pitchFamily="34" charset="0"/>
              </a:rPr>
              <a:t>you can:</a:t>
            </a:r>
          </a:p>
          <a:p>
            <a:pPr lvl="1" eaLnBrk="1" fontAlgn="auto" hangingPunct="1">
              <a:spcAft>
                <a:spcPts val="0"/>
              </a:spcAft>
              <a:defRPr/>
            </a:pPr>
            <a:r>
              <a:rPr lang="en-US" altLang="en-US" sz="1667" dirty="0">
                <a:cs typeface="Calibri" panose="020F0502020204030204" pitchFamily="34" charset="0"/>
              </a:rPr>
              <a:t>perform environmental monitoring &amp; remediation activities </a:t>
            </a:r>
          </a:p>
          <a:p>
            <a:pPr lvl="1" eaLnBrk="1" fontAlgn="auto" hangingPunct="1">
              <a:spcAft>
                <a:spcPts val="0"/>
              </a:spcAft>
              <a:defRPr/>
            </a:pPr>
            <a:r>
              <a:rPr lang="en-US" altLang="en-US" sz="1667" dirty="0">
                <a:cs typeface="Calibri" panose="020F0502020204030204" pitchFamily="34" charset="0"/>
              </a:rPr>
              <a:t>plan, design (</a:t>
            </a:r>
            <a:r>
              <a:rPr lang="en-US" altLang="en-US" sz="1667" i="1" dirty="0">
                <a:cs typeface="Calibri" panose="020F0502020204030204" pitchFamily="34" charset="0"/>
              </a:rPr>
              <a:t>with an engineer</a:t>
            </a:r>
            <a:r>
              <a:rPr lang="en-US" altLang="en-US" sz="1667" dirty="0">
                <a:cs typeface="Calibri" panose="020F0502020204030204" pitchFamily="34" charset="0"/>
              </a:rPr>
              <a:t>), and supervise environmental monitoring and remediation 	activities</a:t>
            </a:r>
          </a:p>
        </p:txBody>
      </p:sp>
      <p:sp>
        <p:nvSpPr>
          <p:cNvPr id="19458" name="Rectangle 2">
            <a:extLst>
              <a:ext uri="{FF2B5EF4-FFF2-40B4-BE49-F238E27FC236}">
                <a16:creationId xmlns:a16="http://schemas.microsoft.com/office/drawing/2014/main" id="{C2B00EED-B5A8-FA4F-9193-B517A6357119}"/>
              </a:ext>
            </a:extLst>
          </p:cNvPr>
          <p:cNvSpPr>
            <a:spLocks noGrp="1" noChangeArrowheads="1"/>
          </p:cNvSpPr>
          <p:nvPr>
            <p:ph type="title"/>
          </p:nvPr>
        </p:nvSpPr>
        <p:spPr>
          <a:xfrm>
            <a:off x="0" y="0"/>
            <a:ext cx="9144000" cy="569913"/>
          </a:xfrm>
        </p:spPr>
        <p:txBody>
          <a:bodyPr/>
          <a:lstStyle/>
          <a:p>
            <a:pPr algn="ctr" eaLnBrk="1" hangingPunct="1"/>
            <a:r>
              <a:rPr lang="en-US" altLang="en-US" b="1" dirty="0">
                <a:latin typeface="Calibri" panose="020F0502020204030204" pitchFamily="34" charset="0"/>
                <a:cs typeface="Calibri" panose="020F0502020204030204" pitchFamily="34" charset="0"/>
              </a:rPr>
              <a:t>Professional Geoscientists in Nova Scotia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a:extLst>
              <a:ext uri="{FF2B5EF4-FFF2-40B4-BE49-F238E27FC236}">
                <a16:creationId xmlns:a16="http://schemas.microsoft.com/office/drawing/2014/main" id="{F7768252-FC0D-084D-8701-053879CAE407}"/>
              </a:ext>
            </a:extLst>
          </p:cNvPr>
          <p:cNvSpPr>
            <a:spLocks noGrp="1" noChangeArrowheads="1"/>
          </p:cNvSpPr>
          <p:nvPr>
            <p:ph idx="1"/>
          </p:nvPr>
        </p:nvSpPr>
        <p:spPr>
          <a:xfrm>
            <a:off x="179388" y="569913"/>
            <a:ext cx="8785225" cy="3873500"/>
          </a:xfrm>
        </p:spPr>
        <p:txBody>
          <a:bodyPr rtlCol="0">
            <a:normAutofit/>
          </a:bodyPr>
          <a:lstStyle/>
          <a:p>
            <a:pPr eaLnBrk="1" fontAlgn="auto" hangingPunct="1">
              <a:spcAft>
                <a:spcPts val="0"/>
              </a:spcAft>
              <a:defRPr/>
            </a:pPr>
            <a:r>
              <a:rPr lang="en-US" altLang="en-US" sz="2000" dirty="0">
                <a:cs typeface="Calibri" panose="020F0502020204030204" pitchFamily="34" charset="0"/>
              </a:rPr>
              <a:t>so who needs to be a</a:t>
            </a:r>
            <a:r>
              <a:rPr lang="en-US" altLang="en-US" sz="2000" b="1" i="1" dirty="0">
                <a:solidFill>
                  <a:srgbClr val="A50021"/>
                </a:solidFill>
                <a:cs typeface="Calibri" panose="020F0502020204030204" pitchFamily="34" charset="0"/>
              </a:rPr>
              <a:t> </a:t>
            </a:r>
            <a:r>
              <a:rPr lang="en-US" altLang="en-US" sz="2000" b="1" i="1" dirty="0">
                <a:cs typeface="Calibri" panose="020F0502020204030204" pitchFamily="34" charset="0"/>
              </a:rPr>
              <a:t>P.Geo.?</a:t>
            </a:r>
          </a:p>
          <a:p>
            <a:pPr lvl="1" eaLnBrk="1" fontAlgn="auto" hangingPunct="1">
              <a:spcAft>
                <a:spcPts val="0"/>
              </a:spcAft>
              <a:defRPr/>
            </a:pPr>
            <a:r>
              <a:rPr lang="en-US" altLang="en-US" sz="2000" b="1" i="1" dirty="0">
                <a:cs typeface="Calibri" panose="020F0502020204030204" pitchFamily="34" charset="0"/>
              </a:rPr>
              <a:t>Geologists</a:t>
            </a:r>
            <a:r>
              <a:rPr lang="en-US" altLang="en-US" sz="2000" i="1" dirty="0">
                <a:cs typeface="Calibri" panose="020F0502020204030204" pitchFamily="34" charset="0"/>
              </a:rPr>
              <a:t> – </a:t>
            </a:r>
            <a:r>
              <a:rPr lang="en-US" altLang="en-US" sz="1667" b="1" i="1" dirty="0">
                <a:solidFill>
                  <a:srgbClr val="008F00"/>
                </a:solidFill>
                <a:cs typeface="Calibri" panose="020F0502020204030204" pitchFamily="34" charset="0"/>
              </a:rPr>
              <a:t>we have this degree at Acadia</a:t>
            </a:r>
            <a:endParaRPr lang="en-US" altLang="en-US" sz="2000" b="1" i="1" dirty="0">
              <a:solidFill>
                <a:srgbClr val="008F00"/>
              </a:solidFill>
              <a:cs typeface="Calibri" panose="020F0502020204030204" pitchFamily="34" charset="0"/>
            </a:endParaRPr>
          </a:p>
          <a:p>
            <a:pPr lvl="1" eaLnBrk="1" fontAlgn="auto" hangingPunct="1">
              <a:spcAft>
                <a:spcPts val="0"/>
              </a:spcAft>
              <a:defRPr/>
            </a:pPr>
            <a:r>
              <a:rPr lang="en-US" altLang="en-US" sz="2000" b="1" i="1" dirty="0">
                <a:cs typeface="Calibri" panose="020F0502020204030204" pitchFamily="34" charset="0"/>
              </a:rPr>
              <a:t>Environmental Geoscientists</a:t>
            </a:r>
            <a:r>
              <a:rPr lang="en-US" altLang="en-US" sz="2000" i="1" dirty="0">
                <a:cs typeface="Calibri" panose="020F0502020204030204" pitchFamily="34" charset="0"/>
              </a:rPr>
              <a:t> – </a:t>
            </a:r>
            <a:r>
              <a:rPr lang="en-US" altLang="en-US" sz="1667" b="1" i="1" dirty="0">
                <a:solidFill>
                  <a:srgbClr val="008F00"/>
                </a:solidFill>
                <a:cs typeface="Calibri" panose="020F0502020204030204" pitchFamily="34" charset="0"/>
              </a:rPr>
              <a:t>we have the degree at Acadia</a:t>
            </a:r>
          </a:p>
          <a:p>
            <a:pPr lvl="1" eaLnBrk="1" fontAlgn="auto" hangingPunct="1">
              <a:spcAft>
                <a:spcPts val="0"/>
              </a:spcAft>
              <a:defRPr/>
            </a:pPr>
            <a:r>
              <a:rPr lang="en-US" altLang="en-US" sz="2000" b="1" i="1" dirty="0">
                <a:cs typeface="Calibri" panose="020F0502020204030204" pitchFamily="34" charset="0"/>
              </a:rPr>
              <a:t>Geophysicists</a:t>
            </a:r>
            <a:r>
              <a:rPr lang="en-US" altLang="en-US" sz="2000" i="1" dirty="0">
                <a:cs typeface="Calibri" panose="020F0502020204030204" pitchFamily="34" charset="0"/>
              </a:rPr>
              <a:t> </a:t>
            </a:r>
            <a:r>
              <a:rPr lang="en-US" altLang="en-US" sz="1667" i="1" dirty="0">
                <a:cs typeface="Calibri" panose="020F0502020204030204" pitchFamily="34" charset="0"/>
              </a:rPr>
              <a:t>– </a:t>
            </a:r>
            <a:r>
              <a:rPr lang="en-US" altLang="en-US" sz="1667" b="1" i="1" dirty="0">
                <a:solidFill>
                  <a:srgbClr val="C00000"/>
                </a:solidFill>
                <a:cs typeface="Calibri" panose="020F0502020204030204" pitchFamily="34" charset="0"/>
              </a:rPr>
              <a:t>we do not have degree at Acadia</a:t>
            </a:r>
          </a:p>
          <a:p>
            <a:pPr marL="342900" lvl="1" indent="0" eaLnBrk="1" fontAlgn="auto" hangingPunct="1">
              <a:spcAft>
                <a:spcPts val="0"/>
              </a:spcAft>
              <a:buFont typeface="Arial" panose="020B0604020202020204" pitchFamily="34" charset="0"/>
              <a:buNone/>
              <a:defRPr/>
            </a:pPr>
            <a:r>
              <a:rPr lang="en-CA" altLang="en-US" sz="1670" i="1" dirty="0">
                <a:cs typeface="Calibri" panose="020F0502020204030204" pitchFamily="34" charset="0"/>
              </a:rPr>
              <a:t>	Geochemistry is </a:t>
            </a:r>
            <a:r>
              <a:rPr lang="en-CA" altLang="en-US" sz="1667" i="1" dirty="0">
                <a:cs typeface="Calibri" panose="020F0502020204030204" pitchFamily="34" charset="0"/>
              </a:rPr>
              <a:t>not a recognized stream, except in BC; elsewhere, geochemists register as 	geologists or environmental geoscientists, depending on their orientation</a:t>
            </a:r>
            <a:endParaRPr lang="en-US" altLang="en-US" i="1" dirty="0">
              <a:cs typeface="Calibri" panose="020F0502020204030204" pitchFamily="34" charset="0"/>
            </a:endParaRPr>
          </a:p>
          <a:p>
            <a:pPr eaLnBrk="1" fontAlgn="auto" hangingPunct="1">
              <a:spcAft>
                <a:spcPts val="0"/>
              </a:spcAft>
              <a:defRPr/>
            </a:pPr>
            <a:r>
              <a:rPr lang="en-US" altLang="en-US" sz="2000" dirty="0">
                <a:cs typeface="Calibri" panose="020F0502020204030204" pitchFamily="34" charset="0"/>
              </a:rPr>
              <a:t>these are the three streams recognized nationally by the </a:t>
            </a:r>
            <a:r>
              <a:rPr lang="en-US" altLang="en-US" sz="2000" b="1" i="1" dirty="0">
                <a:solidFill>
                  <a:srgbClr val="0432FF"/>
                </a:solidFill>
                <a:cs typeface="Calibri" panose="020F0502020204030204" pitchFamily="34" charset="0"/>
              </a:rPr>
              <a:t>Canadian Geoscience 	Standards Council</a:t>
            </a:r>
            <a:r>
              <a:rPr lang="en-US" altLang="en-US" sz="2000" b="1" dirty="0">
                <a:solidFill>
                  <a:srgbClr val="0432FF"/>
                </a:solidFill>
                <a:cs typeface="Calibri" panose="020F0502020204030204" pitchFamily="34" charset="0"/>
              </a:rPr>
              <a:t> </a:t>
            </a:r>
            <a:r>
              <a:rPr lang="en-US" altLang="en-US" sz="2000" dirty="0">
                <a:cs typeface="Calibri" panose="020F0502020204030204" pitchFamily="34" charset="0"/>
              </a:rPr>
              <a:t>(</a:t>
            </a:r>
            <a:r>
              <a:rPr lang="en-US" altLang="en-US" sz="2000" i="1" dirty="0">
                <a:cs typeface="Calibri" panose="020F0502020204030204" pitchFamily="34" charset="0"/>
              </a:rPr>
              <a:t>the group that sets the national geoscience standards</a:t>
            </a:r>
            <a:r>
              <a:rPr lang="en-US" altLang="en-US" sz="2000" dirty="0">
                <a:cs typeface="Calibri" panose="020F0502020204030204" pitchFamily="34" charset="0"/>
              </a:rPr>
              <a:t>)</a:t>
            </a:r>
          </a:p>
        </p:txBody>
      </p:sp>
      <p:sp>
        <p:nvSpPr>
          <p:cNvPr id="20482" name="Rectangle 2">
            <a:extLst>
              <a:ext uri="{FF2B5EF4-FFF2-40B4-BE49-F238E27FC236}">
                <a16:creationId xmlns:a16="http://schemas.microsoft.com/office/drawing/2014/main" id="{3EB5A6E0-7F86-454E-ABCA-BDBB02E2E0A3}"/>
              </a:ext>
            </a:extLst>
          </p:cNvPr>
          <p:cNvSpPr>
            <a:spLocks noGrp="1" noChangeArrowheads="1"/>
          </p:cNvSpPr>
          <p:nvPr>
            <p:ph type="title"/>
          </p:nvPr>
        </p:nvSpPr>
        <p:spPr>
          <a:xfrm>
            <a:off x="0" y="0"/>
            <a:ext cx="9144000" cy="569913"/>
          </a:xfrm>
        </p:spPr>
        <p:txBody>
          <a:bodyPr/>
          <a:lstStyle/>
          <a:p>
            <a:pPr algn="ctr" eaLnBrk="1" hangingPunct="1"/>
            <a:r>
              <a:rPr lang="en-US" altLang="en-US" b="1" dirty="0">
                <a:latin typeface="Calibri" panose="020F0502020204030204" pitchFamily="34" charset="0"/>
                <a:cs typeface="Calibri" panose="020F0502020204030204" pitchFamily="34" charset="0"/>
              </a:rPr>
              <a:t>Professional Geoscientists in Nova Scotia</a:t>
            </a:r>
          </a:p>
        </p:txBody>
      </p:sp>
      <p:pic>
        <p:nvPicPr>
          <p:cNvPr id="20483" name="Picture 6">
            <a:extLst>
              <a:ext uri="{FF2B5EF4-FFF2-40B4-BE49-F238E27FC236}">
                <a16:creationId xmlns:a16="http://schemas.microsoft.com/office/drawing/2014/main" id="{B92EFBC4-724A-104C-B61B-B4201813BC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8" y="3144838"/>
            <a:ext cx="8416925" cy="23780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490D43BA-8E7F-6B47-89B6-ABA5B797FFB4}"/>
              </a:ext>
            </a:extLst>
          </p:cNvPr>
          <p:cNvSpPr>
            <a:spLocks noGrp="1" noChangeArrowheads="1"/>
          </p:cNvSpPr>
          <p:nvPr>
            <p:ph idx="1"/>
          </p:nvPr>
        </p:nvSpPr>
        <p:spPr>
          <a:xfrm>
            <a:off x="179388" y="569913"/>
            <a:ext cx="8785225" cy="5076825"/>
          </a:xfrm>
        </p:spPr>
        <p:txBody>
          <a:bodyPr rtlCol="0">
            <a:normAutofit/>
          </a:bodyPr>
          <a:lstStyle/>
          <a:p>
            <a:pPr eaLnBrk="1" fontAlgn="auto" hangingPunct="1">
              <a:spcAft>
                <a:spcPts val="0"/>
              </a:spcAft>
              <a:defRPr/>
            </a:pPr>
            <a:r>
              <a:rPr lang="en-US" altLang="en-US" sz="2400" b="1" i="1" dirty="0">
                <a:solidFill>
                  <a:srgbClr val="0432FF"/>
                </a:solidFill>
                <a:cs typeface="Calibri" panose="020F0502020204030204" pitchFamily="34" charset="0"/>
              </a:rPr>
              <a:t>What is ‘the Practice of Geoscience’?</a:t>
            </a:r>
          </a:p>
          <a:p>
            <a:pPr marL="380985" lvl="1" indent="0" eaLnBrk="1" fontAlgn="auto" hangingPunct="1">
              <a:spcAft>
                <a:spcPts val="0"/>
              </a:spcAft>
              <a:buFont typeface="Arial" panose="020B0604020202020204" pitchFamily="34" charset="0"/>
              <a:buNone/>
              <a:defRPr/>
            </a:pPr>
            <a:r>
              <a:rPr lang="en-US" altLang="en-US" sz="2000" dirty="0">
                <a:cs typeface="Calibri" panose="020F0502020204030204" pitchFamily="34" charset="0"/>
              </a:rPr>
              <a:t>“the performing of any activity that requires application of the principles of the 	geological sciences, and that concerns the safeguarding of public welfare, 	life, health, property, or economic interests, including, but not limited to:</a:t>
            </a:r>
          </a:p>
          <a:p>
            <a:pPr marL="380985" lvl="1" indent="0" eaLnBrk="1" fontAlgn="auto" hangingPunct="1">
              <a:spcAft>
                <a:spcPts val="0"/>
              </a:spcAft>
              <a:buFont typeface="Arial" panose="020B0604020202020204" pitchFamily="34" charset="0"/>
              <a:buNone/>
              <a:defRPr/>
            </a:pPr>
            <a:r>
              <a:rPr lang="en-US" altLang="en-US" sz="1833" b="1" i="1" dirty="0">
                <a:solidFill>
                  <a:srgbClr val="0432FF"/>
                </a:solidFill>
                <a:cs typeface="Calibri" panose="020F0502020204030204" pitchFamily="34" charset="0"/>
              </a:rPr>
              <a:t>	</a:t>
            </a:r>
            <a:r>
              <a:rPr lang="en-US" altLang="en-US" sz="2000" b="1" i="1" dirty="0">
                <a:solidFill>
                  <a:srgbClr val="008F00"/>
                </a:solidFill>
                <a:cs typeface="Calibri" panose="020F0502020204030204" pitchFamily="34" charset="0"/>
              </a:rPr>
              <a:t>Geological Exploration</a:t>
            </a:r>
          </a:p>
          <a:p>
            <a:pPr marL="380985" lvl="1" indent="0" eaLnBrk="1" fontAlgn="auto" hangingPunct="1">
              <a:spcAft>
                <a:spcPts val="0"/>
              </a:spcAft>
              <a:buFont typeface="Arial" panose="020B0604020202020204" pitchFamily="34" charset="0"/>
              <a:buNone/>
              <a:defRPr/>
            </a:pPr>
            <a:r>
              <a:rPr lang="en-US" altLang="en-US" sz="2000" dirty="0">
                <a:cs typeface="Calibri" panose="020F0502020204030204" pitchFamily="34" charset="0"/>
              </a:rPr>
              <a:t>		investigations, interpretations, evaluations, consultations or 			management aimed at discovery or development of metallic or non-		metallic minerals, rocks, nuclear or fossil fuels, precious stones and 		water resources; and (</a:t>
            </a:r>
            <a:r>
              <a:rPr lang="en-US" altLang="en-US" sz="2000" b="1" i="1" dirty="0">
                <a:solidFill>
                  <a:srgbClr val="7030A0"/>
                </a:solidFill>
                <a:cs typeface="Calibri" panose="020F0502020204030204" pitchFamily="34" charset="0"/>
              </a:rPr>
              <a:t>note that this does not include rock quarries</a:t>
            </a:r>
            <a:r>
              <a:rPr lang="en-US" altLang="en-US" sz="2000" dirty="0">
                <a:cs typeface="Calibri" panose="020F0502020204030204" pitchFamily="34" charset="0"/>
              </a:rPr>
              <a:t>)</a:t>
            </a:r>
          </a:p>
          <a:p>
            <a:pPr marL="0" indent="0" eaLnBrk="1" fontAlgn="auto" hangingPunct="1">
              <a:spcAft>
                <a:spcPts val="0"/>
              </a:spcAft>
              <a:buFont typeface="Arial" panose="020B0604020202020204" pitchFamily="34" charset="0"/>
              <a:buNone/>
              <a:defRPr/>
            </a:pPr>
            <a:r>
              <a:rPr lang="en-US" altLang="en-US" sz="2000" dirty="0">
                <a:cs typeface="Calibri" panose="020F0502020204030204" pitchFamily="34" charset="0"/>
              </a:rPr>
              <a:t> 	</a:t>
            </a:r>
            <a:r>
              <a:rPr lang="en-US" altLang="en-US" sz="2000" b="1" i="1" dirty="0">
                <a:solidFill>
                  <a:srgbClr val="008F00"/>
                </a:solidFill>
                <a:cs typeface="Calibri" panose="020F0502020204030204" pitchFamily="34" charset="0"/>
              </a:rPr>
              <a:t>Public Well-Being &amp; Environment</a:t>
            </a:r>
          </a:p>
          <a:p>
            <a:pPr marL="380985" lvl="1" indent="0" eaLnBrk="1" fontAlgn="auto" hangingPunct="1">
              <a:spcAft>
                <a:spcPts val="0"/>
              </a:spcAft>
              <a:buFont typeface="Arial" panose="020B0604020202020204" pitchFamily="34" charset="0"/>
              <a:buNone/>
              <a:defRPr/>
            </a:pPr>
            <a:r>
              <a:rPr lang="en-US" altLang="en-US" sz="2000" dirty="0">
                <a:cs typeface="Calibri" panose="020F0502020204030204" pitchFamily="34" charset="0"/>
              </a:rPr>
              <a:t>		investigations, interpretations, evaluations, consultations, or 			management relating to geoscientific properties, conditions or 			processes that may affect the well-being of the general public, 			including those pertaining to preservation of the natural 				environment.”</a:t>
            </a:r>
          </a:p>
          <a:p>
            <a:pPr marL="380985" lvl="1" indent="0" eaLnBrk="1" fontAlgn="auto" hangingPunct="1">
              <a:spcAft>
                <a:spcPts val="0"/>
              </a:spcAft>
              <a:buFont typeface="Arial" panose="020B0604020202020204" pitchFamily="34" charset="0"/>
              <a:buNone/>
              <a:defRPr/>
            </a:pPr>
            <a:endParaRPr lang="en-US" altLang="en-US" sz="2000" dirty="0">
              <a:cs typeface="Calibri" panose="020F0502020204030204" pitchFamily="34" charset="0"/>
            </a:endParaRPr>
          </a:p>
        </p:txBody>
      </p:sp>
      <p:sp>
        <p:nvSpPr>
          <p:cNvPr id="21506" name="Rectangle 2">
            <a:extLst>
              <a:ext uri="{FF2B5EF4-FFF2-40B4-BE49-F238E27FC236}">
                <a16:creationId xmlns:a16="http://schemas.microsoft.com/office/drawing/2014/main" id="{5E44F908-D760-6A4F-B2D5-7119CC86B383}"/>
              </a:ext>
            </a:extLst>
          </p:cNvPr>
          <p:cNvSpPr>
            <a:spLocks noGrp="1" noChangeArrowheads="1"/>
          </p:cNvSpPr>
          <p:nvPr>
            <p:ph type="title"/>
          </p:nvPr>
        </p:nvSpPr>
        <p:spPr>
          <a:xfrm>
            <a:off x="0" y="0"/>
            <a:ext cx="9144000" cy="569913"/>
          </a:xfrm>
        </p:spPr>
        <p:txBody>
          <a:bodyPr/>
          <a:lstStyle/>
          <a:p>
            <a:pPr algn="ctr" eaLnBrk="1" hangingPunct="1"/>
            <a:r>
              <a:rPr lang="en-US" altLang="en-US" b="1" dirty="0">
                <a:latin typeface="Calibri" panose="020F0502020204030204" pitchFamily="34" charset="0"/>
                <a:cs typeface="Calibri" panose="020F0502020204030204" pitchFamily="34" charset="0"/>
              </a:rPr>
              <a:t>Definition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a:extLst>
              <a:ext uri="{FF2B5EF4-FFF2-40B4-BE49-F238E27FC236}">
                <a16:creationId xmlns:a16="http://schemas.microsoft.com/office/drawing/2014/main" id="{14527251-9CBB-9542-87B1-EEAC8F59D283}"/>
              </a:ext>
            </a:extLst>
          </p:cNvPr>
          <p:cNvSpPr>
            <a:spLocks noGrp="1" noChangeArrowheads="1"/>
          </p:cNvSpPr>
          <p:nvPr>
            <p:ph type="title"/>
          </p:nvPr>
        </p:nvSpPr>
        <p:spPr>
          <a:xfrm>
            <a:off x="0" y="7938"/>
            <a:ext cx="9144000" cy="623887"/>
          </a:xfrm>
          <a:noFill/>
        </p:spPr>
        <p:txBody>
          <a:bodyPr/>
          <a:lstStyle/>
          <a:p>
            <a:pPr algn="ctr" eaLnBrk="1" hangingPunct="1"/>
            <a:r>
              <a:rPr lang="en-US" altLang="en-US" b="1" dirty="0">
                <a:latin typeface="Calibri" panose="020F0502020204030204" pitchFamily="34" charset="0"/>
                <a:cs typeface="Calibri" panose="020F0502020204030204" pitchFamily="34" charset="0"/>
              </a:rPr>
              <a:t>Professional Geoscientist Act</a:t>
            </a:r>
          </a:p>
        </p:txBody>
      </p:sp>
      <p:sp>
        <p:nvSpPr>
          <p:cNvPr id="22530" name="Rectangle 3">
            <a:extLst>
              <a:ext uri="{FF2B5EF4-FFF2-40B4-BE49-F238E27FC236}">
                <a16:creationId xmlns:a16="http://schemas.microsoft.com/office/drawing/2014/main" id="{8AE6772B-F1BD-E34B-9C2D-F93697E40D02}"/>
              </a:ext>
            </a:extLst>
          </p:cNvPr>
          <p:cNvSpPr>
            <a:spLocks noGrp="1" noChangeArrowheads="1"/>
          </p:cNvSpPr>
          <p:nvPr>
            <p:ph idx="1"/>
          </p:nvPr>
        </p:nvSpPr>
        <p:spPr>
          <a:xfrm>
            <a:off x="179388" y="631825"/>
            <a:ext cx="8785225" cy="4467225"/>
          </a:xfrm>
        </p:spPr>
        <p:txBody>
          <a:bodyPr/>
          <a:lstStyle/>
          <a:p>
            <a:pPr eaLnBrk="1" hangingPunct="1"/>
            <a:r>
              <a:rPr lang="en-US" altLang="en-US" sz="2000" dirty="0">
                <a:cs typeface="Calibri" panose="020F0502020204030204" pitchFamily="34" charset="0"/>
              </a:rPr>
              <a:t>to be a </a:t>
            </a:r>
            <a:r>
              <a:rPr lang="en-US" altLang="en-US" sz="2000" b="1" i="1" dirty="0">
                <a:solidFill>
                  <a:srgbClr val="C00000"/>
                </a:solidFill>
                <a:cs typeface="Calibri" panose="020F0502020204030204" pitchFamily="34" charset="0"/>
              </a:rPr>
              <a:t>Professional Geoscientist</a:t>
            </a:r>
            <a:r>
              <a:rPr lang="en-US" altLang="en-US" sz="2000" dirty="0">
                <a:solidFill>
                  <a:srgbClr val="C00000"/>
                </a:solidFill>
                <a:cs typeface="Calibri" panose="020F0502020204030204" pitchFamily="34" charset="0"/>
              </a:rPr>
              <a:t> </a:t>
            </a:r>
            <a:r>
              <a:rPr lang="en-US" altLang="en-US" sz="2000" dirty="0">
                <a:cs typeface="Calibri" panose="020F0502020204030204" pitchFamily="34" charset="0"/>
              </a:rPr>
              <a:t>in Nova Scotia, you must join and be a member 	of the </a:t>
            </a:r>
            <a:r>
              <a:rPr lang="en-US" altLang="en-US" sz="2000" b="1" i="1" dirty="0">
                <a:solidFill>
                  <a:srgbClr val="0432FF"/>
                </a:solidFill>
                <a:cs typeface="Calibri" panose="020F0502020204030204" pitchFamily="34" charset="0"/>
              </a:rPr>
              <a:t>Association of Professional Geoscientists of Nova Scotia</a:t>
            </a:r>
            <a:r>
              <a:rPr lang="en-US" altLang="en-US" sz="2000" dirty="0">
                <a:cs typeface="Calibri" panose="020F0502020204030204" pitchFamily="34" charset="0"/>
              </a:rPr>
              <a:t> </a:t>
            </a:r>
            <a:r>
              <a:rPr lang="en-US" altLang="en-US" sz="2000" b="1" i="1" dirty="0">
                <a:cs typeface="Calibri" panose="020F0502020204030204" pitchFamily="34" charset="0"/>
              </a:rPr>
              <a:t>(APGNS; 	AKA Geoscientists NS)</a:t>
            </a:r>
          </a:p>
          <a:p>
            <a:pPr eaLnBrk="1" hangingPunct="1"/>
            <a:r>
              <a:rPr lang="en-US" altLang="en-US" sz="2000" dirty="0">
                <a:cs typeface="Calibri" panose="020F0502020204030204" pitchFamily="34" charset="0"/>
              </a:rPr>
              <a:t>the </a:t>
            </a:r>
            <a:r>
              <a:rPr lang="en-US" altLang="en-US" sz="2000" b="1" i="1" dirty="0">
                <a:solidFill>
                  <a:srgbClr val="FF0000"/>
                </a:solidFill>
                <a:cs typeface="Calibri" panose="020F0502020204030204" pitchFamily="34" charset="0"/>
              </a:rPr>
              <a:t>APGNS</a:t>
            </a:r>
            <a:r>
              <a:rPr lang="en-US" altLang="en-US" sz="2000" dirty="0">
                <a:cs typeface="Calibri" panose="020F0502020204030204" pitchFamily="34" charset="0"/>
              </a:rPr>
              <a:t> admits </a:t>
            </a:r>
            <a:r>
              <a:rPr lang="en-US" altLang="en-US" sz="2000" b="1" i="1" dirty="0">
                <a:solidFill>
                  <a:srgbClr val="FF0000"/>
                </a:solidFill>
                <a:cs typeface="Calibri" panose="020F0502020204030204" pitchFamily="34" charset="0"/>
              </a:rPr>
              <a:t>P.Geo.</a:t>
            </a:r>
            <a:r>
              <a:rPr lang="en-US" altLang="en-US" sz="2000" dirty="0">
                <a:cs typeface="Calibri" panose="020F0502020204030204" pitchFamily="34" charset="0"/>
              </a:rPr>
              <a:t>s using the guidelines and procedures established by 	the </a:t>
            </a:r>
            <a:r>
              <a:rPr lang="en-US" altLang="en-US" sz="2000" b="1" i="1" dirty="0">
                <a:solidFill>
                  <a:srgbClr val="008F00"/>
                </a:solidFill>
                <a:cs typeface="Calibri" panose="020F0502020204030204" pitchFamily="34" charset="0"/>
              </a:rPr>
              <a:t>Canadian Geoscience Standards Council</a:t>
            </a:r>
            <a:r>
              <a:rPr lang="en-US" altLang="en-US" sz="2000" dirty="0">
                <a:solidFill>
                  <a:srgbClr val="008F00"/>
                </a:solidFill>
                <a:cs typeface="Calibri" panose="020F0502020204030204" pitchFamily="34" charset="0"/>
              </a:rPr>
              <a:t> </a:t>
            </a:r>
            <a:r>
              <a:rPr lang="en-US" altLang="en-US" sz="2000" dirty="0">
                <a:cs typeface="Calibri" panose="020F0502020204030204" pitchFamily="34" charset="0"/>
              </a:rPr>
              <a:t>for professional registration</a:t>
            </a:r>
          </a:p>
          <a:p>
            <a:pPr eaLnBrk="1" hangingPunct="1"/>
            <a:r>
              <a:rPr lang="en-US" altLang="en-US" sz="2000" dirty="0">
                <a:cs typeface="Calibri" panose="020F0502020204030204" pitchFamily="34" charset="0"/>
              </a:rPr>
              <a:t>other provinces have similar professional geoscience associations, in some cases 	joined with the engineers, that have a similar purpose and operate in a 	similar manner (</a:t>
            </a:r>
            <a:r>
              <a:rPr lang="en-US" altLang="en-US" sz="2000" i="1" dirty="0">
                <a:cs typeface="Calibri" panose="020F0502020204030204" pitchFamily="34" charset="0"/>
              </a:rPr>
              <a:t>note that in our federal constitution, regulation of the 	professions is a provincial responsibility; also note that Quebec’s system is a 	bit different from this, for various legal and historical reasons</a:t>
            </a:r>
            <a:r>
              <a:rPr lang="en-US" altLang="en-US" sz="2000" dirty="0">
                <a:cs typeface="Calibri" panose="020F0502020204030204" pitchFamily="34" charset="0"/>
              </a:rPr>
              <a:t>)</a:t>
            </a:r>
          </a:p>
          <a:p>
            <a:pPr eaLnBrk="1" hangingPunct="1"/>
            <a:r>
              <a:rPr lang="en-US" altLang="en-US" sz="2000" dirty="0">
                <a:cs typeface="Calibri" panose="020F0502020204030204" pitchFamily="34" charset="0"/>
              </a:rPr>
              <a:t>The </a:t>
            </a:r>
            <a:r>
              <a:rPr lang="en-US" altLang="en-US" sz="2000" b="1" i="1" dirty="0">
                <a:solidFill>
                  <a:srgbClr val="008F00"/>
                </a:solidFill>
                <a:cs typeface="Calibri" panose="020F0502020204030204" pitchFamily="34" charset="0"/>
              </a:rPr>
              <a:t>Canadian Geoscience Standards Council</a:t>
            </a:r>
            <a:r>
              <a:rPr lang="en-US" altLang="en-US" sz="2000" dirty="0">
                <a:solidFill>
                  <a:srgbClr val="008F00"/>
                </a:solidFill>
                <a:cs typeface="Calibri" panose="020F0502020204030204" pitchFamily="34" charset="0"/>
              </a:rPr>
              <a:t> </a:t>
            </a:r>
            <a:r>
              <a:rPr lang="en-US" altLang="en-US" sz="2000" dirty="0">
                <a:cs typeface="Calibri" panose="020F0502020204030204" pitchFamily="34" charset="0"/>
              </a:rPr>
              <a:t>attempts to standardize professional 	geoscience registration across the country, and thereby allow easy 	qualification transfer</a:t>
            </a:r>
          </a:p>
        </p:txBody>
      </p:sp>
    </p:spTree>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2684</TotalTime>
  <Words>3812</Words>
  <Application>Microsoft Office PowerPoint</Application>
  <PresentationFormat>On-screen Show (16:10)</PresentationFormat>
  <Paragraphs>365</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Default Design</vt:lpstr>
      <vt:lpstr>Becoming a Canadian Professional Geoscientist After Studying at Acadia as a Geology or Environmental Geoscience Major</vt:lpstr>
      <vt:lpstr>Outline</vt:lpstr>
      <vt:lpstr>Introduction</vt:lpstr>
      <vt:lpstr>Introduction</vt:lpstr>
      <vt:lpstr>Professional Geoscientists in Nova Scotia</vt:lpstr>
      <vt:lpstr>Professional Geoscientists in Nova Scotia</vt:lpstr>
      <vt:lpstr>Professional Geoscientists in Nova Scotia</vt:lpstr>
      <vt:lpstr>Definition</vt:lpstr>
      <vt:lpstr>Professional Geoscientist Act</vt:lpstr>
      <vt:lpstr>Professional Geoscientist Act</vt:lpstr>
      <vt:lpstr>Professional Geoscientist Act</vt:lpstr>
      <vt:lpstr>Professional Geoscientist Act</vt:lpstr>
      <vt:lpstr>P.Geo. Admission Requirements</vt:lpstr>
      <vt:lpstr>Knowledge Requirements  common to all streams  (Geologist, Geophysicist, Environmental Geoscientist)</vt:lpstr>
      <vt:lpstr>Knowledge Requirements  common to all streams  (Geologist, Geophysicist, Environmental Geoscientist)</vt:lpstr>
      <vt:lpstr>Knowledge Requirements  different for each stream</vt:lpstr>
      <vt:lpstr>Knowledge Requirements  common to all streams  (Geologist, Geophysicist, Environmental Geoscientist)</vt:lpstr>
      <vt:lpstr>Knowledge Requirements - Summary  common to all streams  (Geologist, Geophysicist, Environmental Geoscientist)</vt:lpstr>
      <vt:lpstr>Acadia Major Geology Degree</vt:lpstr>
      <vt:lpstr>Acadia Honours Geology Degree</vt:lpstr>
      <vt:lpstr>Course Totals</vt:lpstr>
      <vt:lpstr>Acadia Major Environmental Geoscience Degree</vt:lpstr>
      <vt:lpstr>Acadia Honours Environmental Geoscience Degree</vt:lpstr>
      <vt:lpstr>Course Totals</vt:lpstr>
      <vt:lpstr>P.Geo. Admission Requirements</vt:lpstr>
      <vt:lpstr>Questions ?</vt:lpstr>
      <vt:lpstr>Questions ?</vt:lpstr>
    </vt:vector>
  </TitlesOfParts>
  <Company>Acadia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Geologist  of Nova Scotia</dc:title>
  <dc:creator>Acadia User</dc:creator>
  <cp:lastModifiedBy>Rob Raeside</cp:lastModifiedBy>
  <cp:revision>90</cp:revision>
  <dcterms:created xsi:type="dcterms:W3CDTF">2001-11-26T13:13:40Z</dcterms:created>
  <dcterms:modified xsi:type="dcterms:W3CDTF">2021-07-27T16:24:37Z</dcterms:modified>
</cp:coreProperties>
</file>